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7" r:id="rId2"/>
    <p:sldId id="258" r:id="rId3"/>
    <p:sldId id="259" r:id="rId4"/>
    <p:sldId id="260" r:id="rId5"/>
    <p:sldId id="272"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arlow" panose="00000500000000000000" pitchFamily="2" charset="0"/>
      <p:regular r:id="rId19"/>
      <p:bold r:id="rId20"/>
      <p:italic r:id="rId21"/>
      <p:boldItalic r:id="rId22"/>
    </p:embeddedFont>
    <p:embeddedFont>
      <p:font typeface="Barlow Bold" panose="00000800000000000000" charset="0"/>
      <p:regular r:id="rId23"/>
    </p:embeddedFont>
    <p:embeddedFont>
      <p:font typeface="Barlow Medium" panose="020B0604020202020204" pitchFamily="2" charset="0"/>
      <p:regular r:id="rId24"/>
    </p:embeddedFont>
    <p:embeddedFont>
      <p:font typeface="Barlow Semi-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Inter Bold" panose="020B0604020202020204" charset="0"/>
      <p:regular r:id="rId31"/>
    </p:embeddedFont>
    <p:embeddedFont>
      <p:font typeface="Open Sans" panose="020B0606030504020204" pitchFamily="34" charset="0"/>
      <p:regular r:id="rId32"/>
      <p:bold r:id="rId33"/>
      <p:italic r:id="rId34"/>
      <p:boldItalic r:id="rId35"/>
    </p:embeddedFont>
    <p:embeddedFont>
      <p:font typeface="Open Sans Bold" panose="020B0806030504020204" charset="0"/>
      <p:regular r:id="rId36"/>
    </p:embeddedFont>
    <p:embeddedFont>
      <p:font typeface="Open Sans Medium"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22"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MARKET SIZE IN THOUSANDS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4-2B63-46F1-AC1D-FFF76724C989}"/>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2-2B63-46F1-AC1D-FFF76724C989}"/>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2B63-46F1-AC1D-FFF76724C989}"/>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dLbl>
              <c:idx val="0"/>
              <c:tx>
                <c:rich>
                  <a:bodyPr/>
                  <a:lstStyle/>
                  <a:p>
                    <a:fld id="{EAFB8F21-214E-4FC3-AB7B-DFD036B2535A}" type="CATEGORYNAME">
                      <a:rPr lang="en-US" sz="2000">
                        <a:solidFill>
                          <a:srgbClr val="00B050"/>
                        </a:solidFill>
                      </a:rPr>
                      <a:pPr/>
                      <a:t>[CATEGORY NAME]</a:t>
                    </a:fld>
                    <a:r>
                      <a:rPr lang="en-US" sz="2000" baseline="0" dirty="0">
                        <a:solidFill>
                          <a:srgbClr val="00B050"/>
                        </a:solidFill>
                      </a:rPr>
                      <a:t>, </a:t>
                    </a:r>
                    <a:fld id="{98D57897-FABD-4F2C-989B-7EF653D3D4E9}" type="VALUE">
                      <a:rPr lang="en-US" sz="2000" baseline="0">
                        <a:solidFill>
                          <a:srgbClr val="00B050"/>
                        </a:solidFill>
                      </a:rPr>
                      <a:pPr/>
                      <a:t>[VALUE]</a:t>
                    </a:fld>
                    <a:r>
                      <a:rPr lang="en-US" sz="2000" baseline="0" dirty="0">
                        <a:solidFill>
                          <a:srgbClr val="00B050"/>
                        </a:solidFill>
                      </a:rPr>
                      <a:t>, </a:t>
                    </a:r>
                    <a:fld id="{375A33B5-EC8E-46B8-8FF5-DF326D68EE40}" type="PERCENTAGE">
                      <a:rPr lang="en-US" sz="2000" baseline="0">
                        <a:solidFill>
                          <a:srgbClr val="00B050"/>
                        </a:solidFill>
                      </a:rPr>
                      <a:pPr/>
                      <a:t>[PERCENTAGE]</a:t>
                    </a:fld>
                    <a:endParaRPr lang="en-US" sz="2000" baseline="0" dirty="0">
                      <a:solidFill>
                        <a:srgbClr val="00B050"/>
                      </a:solidFill>
                    </a:endParaRPr>
                  </a:p>
                </c:rich>
              </c:tx>
              <c:dLblPos val="outEnd"/>
              <c:showLegendKey val="0"/>
              <c:showVal val="1"/>
              <c:showCatName val="1"/>
              <c:showSerName val="0"/>
              <c:showPercent val="1"/>
              <c:showBubbleSize val="0"/>
              <c:extLst>
                <c:ext xmlns:c15="http://schemas.microsoft.com/office/drawing/2012/chart" uri="{CE6537A1-D6FC-4f65-9D91-7224C49458BB}">
                  <c15:layout>
                    <c:manualLayout>
                      <c:w val="0.19496212121212123"/>
                      <c:h val="0.13711640211640211"/>
                    </c:manualLayout>
                  </c15:layout>
                  <c15:dlblFieldTable/>
                  <c15:showDataLabelsRange val="0"/>
                </c:ext>
                <c:ext xmlns:c16="http://schemas.microsoft.com/office/drawing/2014/chart" uri="{C3380CC4-5D6E-409C-BE32-E72D297353CC}">
                  <c16:uniqueId val="{00000004-2B63-46F1-AC1D-FFF76724C989}"/>
                </c:ext>
              </c:extLst>
            </c:dLbl>
            <c:dLbl>
              <c:idx val="1"/>
              <c:tx>
                <c:rich>
                  <a:bodyPr/>
                  <a:lstStyle/>
                  <a:p>
                    <a:fld id="{632CD91B-A1E2-4A72-BD0F-C15F4CB5C0FF}" type="CATEGORYNAME">
                      <a:rPr lang="en-US" sz="2000">
                        <a:solidFill>
                          <a:srgbClr val="00B050"/>
                        </a:solidFill>
                      </a:rPr>
                      <a:pPr/>
                      <a:t>[CATEGORY NAME]</a:t>
                    </a:fld>
                    <a:r>
                      <a:rPr lang="en-US" sz="2000" baseline="0" dirty="0">
                        <a:solidFill>
                          <a:srgbClr val="00B050"/>
                        </a:solidFill>
                      </a:rPr>
                      <a:t>, </a:t>
                    </a:r>
                    <a:fld id="{91346AC6-21C1-4F7D-BE5B-9C4CDD4BFFDA}" type="VALUE">
                      <a:rPr lang="en-US" sz="2000" baseline="0">
                        <a:solidFill>
                          <a:srgbClr val="00B050"/>
                        </a:solidFill>
                      </a:rPr>
                      <a:pPr/>
                      <a:t>[VALUE]</a:t>
                    </a:fld>
                    <a:r>
                      <a:rPr lang="en-US" sz="2000" baseline="0" dirty="0">
                        <a:solidFill>
                          <a:srgbClr val="00B050"/>
                        </a:solidFill>
                      </a:rPr>
                      <a:t>, </a:t>
                    </a:r>
                    <a:fld id="{10FAF055-AF3D-4069-BD67-18D71DF84C5C}" type="PERCENTAGE">
                      <a:rPr lang="en-US" sz="2000" baseline="0">
                        <a:solidFill>
                          <a:srgbClr val="00B050"/>
                        </a:solidFill>
                      </a:rPr>
                      <a:pPr/>
                      <a:t>[PERCENTAGE]</a:t>
                    </a:fld>
                    <a:endParaRPr lang="en-US" sz="2000" baseline="0" dirty="0">
                      <a:solidFill>
                        <a:srgbClr val="00B050"/>
                      </a:solidFill>
                    </a:endParaRPr>
                  </a:p>
                </c:rich>
              </c:tx>
              <c:dLblPos val="outEnd"/>
              <c:showLegendKey val="0"/>
              <c:showVal val="1"/>
              <c:showCatName val="1"/>
              <c:showSerName val="0"/>
              <c:showPercent val="1"/>
              <c:showBubbleSize val="0"/>
              <c:extLst>
                <c:ext xmlns:c15="http://schemas.microsoft.com/office/drawing/2012/chart" uri="{CE6537A1-D6FC-4f65-9D91-7224C49458BB}">
                  <c15:layout>
                    <c:manualLayout>
                      <c:w val="0.41044515032211876"/>
                      <c:h val="0.20170645335999668"/>
                    </c:manualLayout>
                  </c15:layout>
                  <c15:dlblFieldTable/>
                  <c15:showDataLabelsRange val="0"/>
                </c:ext>
                <c:ext xmlns:c16="http://schemas.microsoft.com/office/drawing/2014/chart" uri="{C3380CC4-5D6E-409C-BE32-E72D297353CC}">
                  <c16:uniqueId val="{00000002-2B63-46F1-AC1D-FFF76724C989}"/>
                </c:ext>
              </c:extLst>
            </c:dLbl>
            <c:dLbl>
              <c:idx val="2"/>
              <c:layout>
                <c:manualLayout>
                  <c:x val="0.28409090909090912"/>
                  <c:y val="4.761915177269508E-2"/>
                </c:manualLayout>
              </c:layout>
              <c:tx>
                <c:rich>
                  <a:bodyPr/>
                  <a:lstStyle/>
                  <a:p>
                    <a:fld id="{CCB73DC5-D3E5-40B3-8F76-6E7FD3040A49}" type="CATEGORYNAME">
                      <a:rPr lang="en-US" sz="2000"/>
                      <a:pPr/>
                      <a:t>[CATEGORY NAME]</a:t>
                    </a:fld>
                    <a:r>
                      <a:rPr lang="en-US" sz="2000" baseline="0" dirty="0"/>
                      <a:t>, </a:t>
                    </a:r>
                    <a:fld id="{886DA594-2393-42AA-9168-C04AF5C17896}" type="VALUE">
                      <a:rPr lang="en-US" sz="2400" baseline="0"/>
                      <a:pPr/>
                      <a:t>[VALUE]</a:t>
                    </a:fld>
                    <a:r>
                      <a:rPr lang="en-US" sz="1200" baseline="0" dirty="0"/>
                      <a:t>, </a:t>
                    </a:r>
                    <a:fld id="{F924DAB4-6F4D-4B61-9728-753BE98EC842}" type="PERCENTAGE">
                      <a:rPr lang="en-US" sz="1200" baseline="0"/>
                      <a:pPr/>
                      <a:t>[PERCENTAGE]</a:t>
                    </a:fld>
                    <a:endParaRPr lang="en-US" sz="1200"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44366484729181582"/>
                      <c:h val="0.15002645502645501"/>
                    </c:manualLayout>
                  </c15:layout>
                  <c15:dlblFieldTable/>
                  <c15:showDataLabelsRange val="0"/>
                </c:ext>
                <c:ext xmlns:c16="http://schemas.microsoft.com/office/drawing/2014/chart" uri="{C3380CC4-5D6E-409C-BE32-E72D297353CC}">
                  <c16:uniqueId val="{00000003-2B63-46F1-AC1D-FFF76724C98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TAM</c:v>
                </c:pt>
                <c:pt idx="1">
                  <c:v>SAM</c:v>
                </c:pt>
                <c:pt idx="2">
                  <c:v>SOM</c:v>
                </c:pt>
              </c:strCache>
            </c:strRef>
          </c:cat>
          <c:val>
            <c:numRef>
              <c:f>Sheet1!$B$2:$B$5</c:f>
              <c:numCache>
                <c:formatCode>General</c:formatCode>
                <c:ptCount val="4"/>
                <c:pt idx="0">
                  <c:v>325.10000000000002</c:v>
                </c:pt>
                <c:pt idx="1">
                  <c:v>195.06</c:v>
                </c:pt>
                <c:pt idx="2">
                  <c:v>39.012</c:v>
                </c:pt>
              </c:numCache>
            </c:numRef>
          </c:val>
          <c:extLst>
            <c:ext xmlns:c16="http://schemas.microsoft.com/office/drawing/2014/chart" uri="{C3380CC4-5D6E-409C-BE32-E72D297353CC}">
              <c16:uniqueId val="{00000000-2B63-46F1-AC1D-FFF76724C989}"/>
            </c:ext>
          </c:extLst>
        </c:ser>
        <c:dLbls>
          <c:dLblPos val="outEnd"/>
          <c:showLegendKey val="0"/>
          <c:showVal val="0"/>
          <c:showCatName val="1"/>
          <c:showSerName val="0"/>
          <c:showPercent val="0"/>
          <c:showBubbleSize val="0"/>
          <c:showLeaderLines val="1"/>
        </c:dLbls>
      </c:pie3D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18517-7D9F-49AE-93EB-7CC084968BEC}"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3BAC8-3C0A-44F6-BC4D-8C1E3822BD19}" type="slidenum">
              <a:rPr lang="en-US" smtClean="0"/>
              <a:t>‹#›</a:t>
            </a:fld>
            <a:endParaRPr lang="en-US"/>
          </a:p>
        </p:txBody>
      </p:sp>
    </p:spTree>
    <p:extLst>
      <p:ext uri="{BB962C8B-B14F-4D97-AF65-F5344CB8AC3E}">
        <p14:creationId xmlns:p14="http://schemas.microsoft.com/office/powerpoint/2010/main" val="369742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6AC479-D0C5-4E7D-BEEB-A30EC12B5A61}" type="datetime1">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77159-2926-4386-A1B7-28FA1D8D13A9}" type="datetime1">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BBE516-9B23-45A1-8C13-D2F9299EFB4F}" type="datetime1">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B274F-CF92-4CF5-8D08-25221A58AF69}" type="datetime1">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FBC69A-D7F6-45E0-A84E-DF3B38EEC604}" type="datetime1">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1186AB-2FF2-43E6-907F-92C1F95A2C5E}" type="datetime1">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839F4C-0663-406D-ACFA-249685792805}" type="datetime1">
              <a:rPr lang="en-US" smtClean="0"/>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3246C4-80E8-48E5-ACD7-CE261F82412F}" type="datetime1">
              <a:rPr lang="en-US" smtClean="0"/>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C2174-12BD-411B-AC0B-02D8934610E0}" type="datetime1">
              <a:rPr lang="en-US" smtClean="0"/>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888C3-D602-4C13-B618-67D0C6C78BF8}" type="datetime1">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25AE9-98F6-4506-9116-4C511B2C3BFA}" type="datetime1">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281C-A6DE-4F7B-A965-06514EBE0ACD}" type="datetime1">
              <a:rPr lang="en-US" smtClean="0"/>
              <a:t>7/31/2024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9.jpg"/><Relationship Id="rId5" Type="http://schemas.microsoft.com/office/2007/relationships/hdphoto" Target="../media/hdphoto1.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B6BC"/>
        </a:solidFill>
        <a:effectLst/>
      </p:bgPr>
    </p:bg>
    <p:spTree>
      <p:nvGrpSpPr>
        <p:cNvPr id="1" name=""/>
        <p:cNvGrpSpPr/>
        <p:nvPr/>
      </p:nvGrpSpPr>
      <p:grpSpPr>
        <a:xfrm>
          <a:off x="0" y="0"/>
          <a:ext cx="0" cy="0"/>
          <a:chOff x="0" y="0"/>
          <a:chExt cx="0" cy="0"/>
        </a:xfrm>
      </p:grpSpPr>
      <p:sp>
        <p:nvSpPr>
          <p:cNvPr id="2" name="Freeform 2"/>
          <p:cNvSpPr/>
          <p:nvPr/>
        </p:nvSpPr>
        <p:spPr>
          <a:xfrm>
            <a:off x="0" y="-552450"/>
            <a:ext cx="9601200" cy="11544300"/>
          </a:xfrm>
          <a:custGeom>
            <a:avLst/>
            <a:gdLst/>
            <a:ahLst/>
            <a:cxnLst/>
            <a:rect l="l" t="t" r="r" b="b"/>
            <a:pathLst>
              <a:path w="9601200" h="115443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b="-10089"/>
            </a:stretch>
          </a:blipFill>
        </p:spPr>
        <p:txBody>
          <a:bodyPr/>
          <a:lstStyle/>
          <a:p>
            <a:endParaRPr lang="en-US" dirty="0"/>
          </a:p>
        </p:txBody>
      </p:sp>
      <p:sp>
        <p:nvSpPr>
          <p:cNvPr id="6" name="Freeform 6"/>
          <p:cNvSpPr/>
          <p:nvPr/>
        </p:nvSpPr>
        <p:spPr>
          <a:xfrm>
            <a:off x="303663" y="143884"/>
            <a:ext cx="1837509" cy="1837509"/>
          </a:xfrm>
          <a:custGeom>
            <a:avLst/>
            <a:gdLst/>
            <a:ahLst/>
            <a:cxnLst/>
            <a:rect l="l" t="t" r="r" b="b"/>
            <a:pathLst>
              <a:path w="1837509" h="1837509">
                <a:moveTo>
                  <a:pt x="0" y="0"/>
                </a:moveTo>
                <a:lnTo>
                  <a:pt x="1837510" y="0"/>
                </a:lnTo>
                <a:lnTo>
                  <a:pt x="1837510" y="1837510"/>
                </a:lnTo>
                <a:lnTo>
                  <a:pt x="0" y="1837510"/>
                </a:lnTo>
                <a:lnTo>
                  <a:pt x="0" y="0"/>
                </a:lnTo>
                <a:close/>
              </a:path>
            </a:pathLst>
          </a:custGeom>
          <a:blipFill>
            <a:blip r:embed="rId4"/>
            <a:stretch>
              <a:fillRect/>
            </a:stretch>
          </a:blipFill>
        </p:spPr>
      </p:sp>
      <p:sp>
        <p:nvSpPr>
          <p:cNvPr id="7" name="TextBox 17">
            <a:extLst>
              <a:ext uri="{FF2B5EF4-FFF2-40B4-BE49-F238E27FC236}">
                <a16:creationId xmlns:a16="http://schemas.microsoft.com/office/drawing/2014/main" id="{DACE478F-50FE-EE40-2790-8CCA6664649C}"/>
              </a:ext>
            </a:extLst>
          </p:cNvPr>
          <p:cNvSpPr txBox="1"/>
          <p:nvPr/>
        </p:nvSpPr>
        <p:spPr>
          <a:xfrm>
            <a:off x="803886" y="1484387"/>
            <a:ext cx="6994911" cy="2386679"/>
          </a:xfrm>
          <a:prstGeom prst="rect">
            <a:avLst/>
          </a:prstGeom>
        </p:spPr>
        <p:txBody>
          <a:bodyPr wrap="square" lIns="0" tIns="0" rIns="0" bIns="0" rtlCol="0" anchor="t">
            <a:spAutoFit/>
          </a:bodyPr>
          <a:lstStyle/>
          <a:p>
            <a:pPr algn="l">
              <a:lnSpc>
                <a:spcPts val="21873"/>
              </a:lnSpc>
            </a:pPr>
            <a:r>
              <a:rPr lang="en-US" sz="8800" dirty="0">
                <a:solidFill>
                  <a:srgbClr val="17726D"/>
                </a:solidFill>
                <a:ea typeface="Inter Bold"/>
                <a:cs typeface="Inter Bold"/>
                <a:sym typeface="Inter Bold"/>
              </a:rPr>
              <a:t>PITCH</a:t>
            </a:r>
            <a:r>
              <a:rPr lang="en-US" sz="8800" dirty="0">
                <a:solidFill>
                  <a:srgbClr val="17726D"/>
                </a:solidFill>
                <a:latin typeface="Inter Bold"/>
                <a:ea typeface="Inter Bold"/>
                <a:cs typeface="Inter Bold"/>
                <a:sym typeface="Inter Bold"/>
              </a:rPr>
              <a:t> </a:t>
            </a:r>
            <a:r>
              <a:rPr lang="en-US" sz="8800" dirty="0">
                <a:solidFill>
                  <a:srgbClr val="17726D"/>
                </a:solidFill>
                <a:ea typeface="Inter Bold"/>
                <a:cs typeface="Inter Bold"/>
                <a:sym typeface="Inter Bold"/>
              </a:rPr>
              <a:t>DECK</a:t>
            </a:r>
          </a:p>
        </p:txBody>
      </p:sp>
      <p:pic>
        <p:nvPicPr>
          <p:cNvPr id="9" name="Picture 8">
            <a:extLst>
              <a:ext uri="{FF2B5EF4-FFF2-40B4-BE49-F238E27FC236}">
                <a16:creationId xmlns:a16="http://schemas.microsoft.com/office/drawing/2014/main" id="{CA7CEF82-F822-38CB-51A2-A61883AD6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166" y="160290"/>
            <a:ext cx="5161352" cy="3710776"/>
          </a:xfrm>
          <a:prstGeom prst="ellipse">
            <a:avLst/>
          </a:prstGeom>
          <a:ln>
            <a:noFill/>
          </a:ln>
          <a:effectLst>
            <a:softEdge rad="112500"/>
          </a:effectLst>
        </p:spPr>
      </p:pic>
      <p:pic>
        <p:nvPicPr>
          <p:cNvPr id="11" name="Picture 10">
            <a:extLst>
              <a:ext uri="{FF2B5EF4-FFF2-40B4-BE49-F238E27FC236}">
                <a16:creationId xmlns:a16="http://schemas.microsoft.com/office/drawing/2014/main" id="{F97E143D-B4B5-BA75-6001-FBDA41306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58875" y="3890962"/>
            <a:ext cx="4429125" cy="2657475"/>
          </a:xfrm>
          <a:prstGeom prst="ellipse">
            <a:avLst/>
          </a:prstGeom>
          <a:ln>
            <a:noFill/>
          </a:ln>
          <a:effectLst>
            <a:softEdge rad="112500"/>
          </a:effectLst>
        </p:spPr>
      </p:pic>
      <p:pic>
        <p:nvPicPr>
          <p:cNvPr id="13" name="Picture 12">
            <a:extLst>
              <a:ext uri="{FF2B5EF4-FFF2-40B4-BE49-F238E27FC236}">
                <a16:creationId xmlns:a16="http://schemas.microsoft.com/office/drawing/2014/main" id="{A35EC106-1EAA-E93D-79FF-A67DFA6A4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5803" y="4207123"/>
            <a:ext cx="3971925" cy="571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TextBox 13">
            <a:extLst>
              <a:ext uri="{FF2B5EF4-FFF2-40B4-BE49-F238E27FC236}">
                <a16:creationId xmlns:a16="http://schemas.microsoft.com/office/drawing/2014/main" id="{278644B3-735E-E61A-A696-F02F83131169}"/>
              </a:ext>
            </a:extLst>
          </p:cNvPr>
          <p:cNvSpPr txBox="1"/>
          <p:nvPr/>
        </p:nvSpPr>
        <p:spPr>
          <a:xfrm>
            <a:off x="533400" y="7606725"/>
            <a:ext cx="4994509" cy="584775"/>
          </a:xfrm>
          <a:prstGeom prst="rect">
            <a:avLst/>
          </a:prstGeom>
          <a:noFill/>
        </p:spPr>
        <p:txBody>
          <a:bodyPr wrap="none" rtlCol="0">
            <a:spAutoFit/>
          </a:bodyPr>
          <a:lstStyle/>
          <a:p>
            <a:r>
              <a:rPr lang="en-US" sz="3200" b="1" dirty="0">
                <a:solidFill>
                  <a:schemeClr val="accent1">
                    <a:lumMod val="75000"/>
                  </a:schemeClr>
                </a:solidFill>
              </a:rPr>
              <a:t>by: MICHAEL GONA KATANA</a:t>
            </a:r>
          </a:p>
        </p:txBody>
      </p:sp>
      <p:sp>
        <p:nvSpPr>
          <p:cNvPr id="15" name="TextBox 14">
            <a:extLst>
              <a:ext uri="{FF2B5EF4-FFF2-40B4-BE49-F238E27FC236}">
                <a16:creationId xmlns:a16="http://schemas.microsoft.com/office/drawing/2014/main" id="{8940B3B1-806A-1254-1BB2-35439EC273DC}"/>
              </a:ext>
            </a:extLst>
          </p:cNvPr>
          <p:cNvSpPr txBox="1"/>
          <p:nvPr/>
        </p:nvSpPr>
        <p:spPr>
          <a:xfrm>
            <a:off x="152400" y="4305062"/>
            <a:ext cx="9019116" cy="1600438"/>
          </a:xfrm>
          <a:prstGeom prst="rect">
            <a:avLst/>
          </a:prstGeom>
          <a:noFill/>
        </p:spPr>
        <p:txBody>
          <a:bodyPr wrap="square" rtlCol="0">
            <a:spAutoFit/>
          </a:bodyPr>
          <a:lstStyle/>
          <a:p>
            <a:r>
              <a:rPr lang="en-US" dirty="0"/>
              <a:t>Business name:  	</a:t>
            </a:r>
            <a:r>
              <a:rPr lang="en-US" sz="6600" b="1" dirty="0"/>
              <a:t>Chicken FITII</a:t>
            </a:r>
          </a:p>
          <a:p>
            <a:r>
              <a:rPr lang="en-US" dirty="0"/>
              <a:t>Vision: 	</a:t>
            </a:r>
            <a:r>
              <a:rPr lang="en-US" sz="3200" b="1" dirty="0"/>
              <a:t>CONNECTING FRESHNESS TO YOUR DOORSTEP</a:t>
            </a:r>
            <a:endParaRPr lang="en-US" b="1" dirty="0"/>
          </a:p>
        </p:txBody>
      </p:sp>
      <p:sp>
        <p:nvSpPr>
          <p:cNvPr id="10" name="Slide Number Placeholder 9">
            <a:extLst>
              <a:ext uri="{FF2B5EF4-FFF2-40B4-BE49-F238E27FC236}">
                <a16:creationId xmlns:a16="http://schemas.microsoft.com/office/drawing/2014/main" id="{E42264A9-008C-F2C1-37C6-D3FA74C75AF9}"/>
              </a:ext>
            </a:extLst>
          </p:cNvPr>
          <p:cNvSpPr>
            <a:spLocks noGrp="1"/>
          </p:cNvSpPr>
          <p:nvPr>
            <p:ph type="sldNum" sz="quarter" idx="12"/>
          </p:nvPr>
        </p:nvSpPr>
        <p:spPr>
          <a:xfrm>
            <a:off x="7572" y="10143927"/>
            <a:ext cx="2133600" cy="365125"/>
          </a:xfrm>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3359" y="3971075"/>
            <a:ext cx="14881282" cy="602142"/>
          </a:xfrm>
          <a:prstGeom prst="rect">
            <a:avLst/>
          </a:prstGeom>
          <a:solidFill>
            <a:srgbClr val="90113E">
              <a:alpha val="1961"/>
            </a:srgbClr>
          </a:solidFill>
        </p:spPr>
      </p:sp>
      <p:sp>
        <p:nvSpPr>
          <p:cNvPr id="3" name="AutoShape 3"/>
          <p:cNvSpPr/>
          <p:nvPr/>
        </p:nvSpPr>
        <p:spPr>
          <a:xfrm>
            <a:off x="1703359" y="5158824"/>
            <a:ext cx="14881282" cy="602142"/>
          </a:xfrm>
          <a:prstGeom prst="rect">
            <a:avLst/>
          </a:prstGeom>
          <a:solidFill>
            <a:srgbClr val="90113E">
              <a:alpha val="1961"/>
            </a:srgbClr>
          </a:solidFill>
        </p:spPr>
      </p:sp>
      <p:sp>
        <p:nvSpPr>
          <p:cNvPr id="4" name="AutoShape 4"/>
          <p:cNvSpPr/>
          <p:nvPr/>
        </p:nvSpPr>
        <p:spPr>
          <a:xfrm>
            <a:off x="1703359" y="6346573"/>
            <a:ext cx="14881282" cy="602142"/>
          </a:xfrm>
          <a:prstGeom prst="rect">
            <a:avLst/>
          </a:prstGeom>
          <a:solidFill>
            <a:srgbClr val="90113E">
              <a:alpha val="1961"/>
            </a:srgbClr>
          </a:solidFill>
        </p:spPr>
      </p:sp>
      <p:sp>
        <p:nvSpPr>
          <p:cNvPr id="5" name="AutoShape 5"/>
          <p:cNvSpPr/>
          <p:nvPr/>
        </p:nvSpPr>
        <p:spPr>
          <a:xfrm>
            <a:off x="1703359" y="7534322"/>
            <a:ext cx="14881282" cy="602142"/>
          </a:xfrm>
          <a:prstGeom prst="rect">
            <a:avLst/>
          </a:prstGeom>
          <a:solidFill>
            <a:srgbClr val="90113E">
              <a:alpha val="1961"/>
            </a:srgbClr>
          </a:solidFill>
        </p:spPr>
      </p:sp>
      <p:sp>
        <p:nvSpPr>
          <p:cNvPr id="6" name="AutoShape 6"/>
          <p:cNvSpPr/>
          <p:nvPr/>
        </p:nvSpPr>
        <p:spPr>
          <a:xfrm>
            <a:off x="1703359" y="3357575"/>
            <a:ext cx="14881282" cy="0"/>
          </a:xfrm>
          <a:prstGeom prst="line">
            <a:avLst/>
          </a:prstGeom>
          <a:ln w="19050" cap="flat">
            <a:solidFill>
              <a:srgbClr val="90113E"/>
            </a:solidFill>
            <a:prstDash val="solid"/>
            <a:headEnd type="none" w="sm" len="sm"/>
            <a:tailEnd type="none" w="sm" len="sm"/>
          </a:ln>
        </p:spPr>
      </p:sp>
      <p:sp>
        <p:nvSpPr>
          <p:cNvPr id="7" name="AutoShape 7"/>
          <p:cNvSpPr/>
          <p:nvPr/>
        </p:nvSpPr>
        <p:spPr>
          <a:xfrm>
            <a:off x="1703359" y="8136464"/>
            <a:ext cx="14881282" cy="0"/>
          </a:xfrm>
          <a:prstGeom prst="line">
            <a:avLst/>
          </a:prstGeom>
          <a:ln w="19050" cap="flat">
            <a:solidFill>
              <a:srgbClr val="90113E"/>
            </a:solidFill>
            <a:prstDash val="solid"/>
            <a:headEnd type="none" w="sm" len="sm"/>
            <a:tailEnd type="none" w="sm" len="sm"/>
          </a:ln>
        </p:spPr>
      </p:sp>
      <p:sp>
        <p:nvSpPr>
          <p:cNvPr id="8" name="AutoShape 8"/>
          <p:cNvSpPr/>
          <p:nvPr/>
        </p:nvSpPr>
        <p:spPr>
          <a:xfrm>
            <a:off x="8659450" y="2473365"/>
            <a:ext cx="1972472" cy="894023"/>
          </a:xfrm>
          <a:prstGeom prst="rect">
            <a:avLst/>
          </a:prstGeom>
          <a:solidFill>
            <a:srgbClr val="FFFFFF"/>
          </a:solidFill>
        </p:spPr>
      </p:sp>
      <p:sp>
        <p:nvSpPr>
          <p:cNvPr id="9" name="AutoShape 9"/>
          <p:cNvSpPr/>
          <p:nvPr/>
        </p:nvSpPr>
        <p:spPr>
          <a:xfrm>
            <a:off x="6673531" y="2473365"/>
            <a:ext cx="1972472" cy="894023"/>
          </a:xfrm>
          <a:prstGeom prst="rect">
            <a:avLst/>
          </a:prstGeom>
          <a:solidFill>
            <a:srgbClr val="FFFFFF"/>
          </a:solidFill>
        </p:spPr>
      </p:sp>
      <p:sp>
        <p:nvSpPr>
          <p:cNvPr id="10" name="TextBox 10"/>
          <p:cNvSpPr txBox="1"/>
          <p:nvPr/>
        </p:nvSpPr>
        <p:spPr>
          <a:xfrm>
            <a:off x="6913736" y="2694518"/>
            <a:ext cx="1524842"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1</a:t>
            </a:r>
          </a:p>
        </p:txBody>
      </p:sp>
      <p:sp>
        <p:nvSpPr>
          <p:cNvPr id="11" name="TextBox 11"/>
          <p:cNvSpPr txBox="1"/>
          <p:nvPr/>
        </p:nvSpPr>
        <p:spPr>
          <a:xfrm>
            <a:off x="9075969"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2</a:t>
            </a:r>
          </a:p>
        </p:txBody>
      </p:sp>
      <p:sp>
        <p:nvSpPr>
          <p:cNvPr id="12" name="AutoShape 12"/>
          <p:cNvSpPr/>
          <p:nvPr/>
        </p:nvSpPr>
        <p:spPr>
          <a:xfrm>
            <a:off x="10645368" y="2473365"/>
            <a:ext cx="1972472" cy="894023"/>
          </a:xfrm>
          <a:prstGeom prst="rect">
            <a:avLst/>
          </a:prstGeom>
          <a:solidFill>
            <a:srgbClr val="FFFFFF"/>
          </a:solidFill>
        </p:spPr>
      </p:sp>
      <p:sp>
        <p:nvSpPr>
          <p:cNvPr id="13" name="TextBox 13"/>
          <p:cNvSpPr txBox="1"/>
          <p:nvPr/>
        </p:nvSpPr>
        <p:spPr>
          <a:xfrm>
            <a:off x="11029376"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3</a:t>
            </a:r>
          </a:p>
        </p:txBody>
      </p:sp>
      <p:sp>
        <p:nvSpPr>
          <p:cNvPr id="14" name="AutoShape 14"/>
          <p:cNvSpPr/>
          <p:nvPr/>
        </p:nvSpPr>
        <p:spPr>
          <a:xfrm>
            <a:off x="12631287" y="2473365"/>
            <a:ext cx="1972472" cy="894023"/>
          </a:xfrm>
          <a:prstGeom prst="rect">
            <a:avLst/>
          </a:prstGeom>
          <a:solidFill>
            <a:srgbClr val="FFFFFF"/>
          </a:solidFill>
        </p:spPr>
      </p:sp>
      <p:sp>
        <p:nvSpPr>
          <p:cNvPr id="15" name="AutoShape 15"/>
          <p:cNvSpPr/>
          <p:nvPr/>
        </p:nvSpPr>
        <p:spPr>
          <a:xfrm>
            <a:off x="14612169" y="2467083"/>
            <a:ext cx="1972472" cy="894023"/>
          </a:xfrm>
          <a:prstGeom prst="rect">
            <a:avLst/>
          </a:prstGeom>
          <a:solidFill>
            <a:srgbClr val="FFFFFF"/>
          </a:solidFill>
        </p:spPr>
      </p:sp>
      <p:sp>
        <p:nvSpPr>
          <p:cNvPr id="16" name="TextBox 16"/>
          <p:cNvSpPr txBox="1"/>
          <p:nvPr/>
        </p:nvSpPr>
        <p:spPr>
          <a:xfrm>
            <a:off x="12982784"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4</a:t>
            </a:r>
          </a:p>
        </p:txBody>
      </p:sp>
      <p:sp>
        <p:nvSpPr>
          <p:cNvPr id="17" name="TextBox 17"/>
          <p:cNvSpPr txBox="1"/>
          <p:nvPr/>
        </p:nvSpPr>
        <p:spPr>
          <a:xfrm>
            <a:off x="14936191" y="2694518"/>
            <a:ext cx="1316017" cy="391529"/>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90113E"/>
                </a:solidFill>
                <a:latin typeface="Barlow"/>
                <a:ea typeface="Barlow"/>
                <a:cs typeface="Barlow"/>
                <a:sym typeface="Barlow"/>
              </a:rPr>
              <a:t>Month 5</a:t>
            </a:r>
          </a:p>
        </p:txBody>
      </p:sp>
      <p:sp>
        <p:nvSpPr>
          <p:cNvPr id="18" name="TextBox 18"/>
          <p:cNvSpPr txBox="1"/>
          <p:nvPr/>
        </p:nvSpPr>
        <p:spPr>
          <a:xfrm>
            <a:off x="2068802" y="2696086"/>
            <a:ext cx="4370690" cy="389255"/>
          </a:xfrm>
          <a:prstGeom prst="rect">
            <a:avLst/>
          </a:prstGeom>
        </p:spPr>
        <p:txBody>
          <a:bodyPr lIns="0" tIns="0" rIns="0" bIns="0" rtlCol="0" anchor="t">
            <a:spAutoFit/>
          </a:bodyPr>
          <a:lstStyle/>
          <a:p>
            <a:pPr marL="0" lvl="0" indent="0" algn="just">
              <a:lnSpc>
                <a:spcPts val="3220"/>
              </a:lnSpc>
              <a:spcBef>
                <a:spcPct val="0"/>
              </a:spcBef>
            </a:pPr>
            <a:r>
              <a:rPr lang="en-US" sz="2300" u="none">
                <a:solidFill>
                  <a:srgbClr val="90113E"/>
                </a:solidFill>
                <a:latin typeface="Barlow"/>
                <a:ea typeface="Barlow"/>
                <a:cs typeface="Barlow"/>
                <a:sym typeface="Barlow"/>
              </a:rPr>
              <a:t>Tasks</a:t>
            </a:r>
          </a:p>
        </p:txBody>
      </p:sp>
      <p:sp>
        <p:nvSpPr>
          <p:cNvPr id="19" name="TextBox 19"/>
          <p:cNvSpPr txBox="1"/>
          <p:nvPr/>
        </p:nvSpPr>
        <p:spPr>
          <a:xfrm>
            <a:off x="1845343" y="3419744"/>
            <a:ext cx="5241257" cy="366767"/>
          </a:xfrm>
          <a:prstGeom prst="rect">
            <a:avLst/>
          </a:prstGeom>
        </p:spPr>
        <p:txBody>
          <a:bodyPr wrap="square"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Doing </a:t>
            </a:r>
            <a:r>
              <a:rPr lang="en-US" sz="2300" dirty="0">
                <a:solidFill>
                  <a:srgbClr val="90113E"/>
                </a:solidFill>
                <a:latin typeface="Barlow"/>
                <a:ea typeface="Barlow"/>
                <a:cs typeface="Barlow"/>
                <a:sym typeface="Barlow"/>
              </a:rPr>
              <a:t>more research on the app and site</a:t>
            </a:r>
            <a:endParaRPr lang="en-US" sz="2300" u="none" dirty="0">
              <a:solidFill>
                <a:srgbClr val="90113E"/>
              </a:solidFill>
              <a:latin typeface="Barlow"/>
              <a:ea typeface="Barlow"/>
              <a:cs typeface="Barlow"/>
              <a:sym typeface="Barlow"/>
            </a:endParaRPr>
          </a:p>
        </p:txBody>
      </p:sp>
      <p:sp>
        <p:nvSpPr>
          <p:cNvPr id="20" name="TextBox 20"/>
          <p:cNvSpPr txBox="1"/>
          <p:nvPr/>
        </p:nvSpPr>
        <p:spPr>
          <a:xfrm>
            <a:off x="1828800" y="4022985"/>
            <a:ext cx="4441750" cy="366767"/>
          </a:xfrm>
          <a:prstGeom prst="rect">
            <a:avLst/>
          </a:prstGeom>
        </p:spPr>
        <p:txBody>
          <a:bodyPr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Developing the app and website</a:t>
            </a:r>
          </a:p>
        </p:txBody>
      </p:sp>
      <p:sp>
        <p:nvSpPr>
          <p:cNvPr id="21" name="TextBox 21"/>
          <p:cNvSpPr txBox="1"/>
          <p:nvPr/>
        </p:nvSpPr>
        <p:spPr>
          <a:xfrm>
            <a:off x="1828800" y="4626226"/>
            <a:ext cx="5644891" cy="366767"/>
          </a:xfrm>
          <a:prstGeom prst="rect">
            <a:avLst/>
          </a:prstGeom>
        </p:spPr>
        <p:txBody>
          <a:bodyPr wrap="square"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Finalizing on website and app development</a:t>
            </a:r>
          </a:p>
        </p:txBody>
      </p:sp>
      <p:sp>
        <p:nvSpPr>
          <p:cNvPr id="23" name="TextBox 23"/>
          <p:cNvSpPr txBox="1"/>
          <p:nvPr/>
        </p:nvSpPr>
        <p:spPr>
          <a:xfrm>
            <a:off x="1828800" y="6438900"/>
            <a:ext cx="6231857" cy="366767"/>
          </a:xfrm>
          <a:prstGeom prst="rect">
            <a:avLst/>
          </a:prstGeom>
        </p:spPr>
        <p:txBody>
          <a:bodyPr wrap="square"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Presenting the app and website to customers</a:t>
            </a:r>
          </a:p>
        </p:txBody>
      </p:sp>
      <p:sp>
        <p:nvSpPr>
          <p:cNvPr id="25" name="TextBox 25"/>
          <p:cNvSpPr txBox="1"/>
          <p:nvPr/>
        </p:nvSpPr>
        <p:spPr>
          <a:xfrm>
            <a:off x="1828800" y="7039189"/>
            <a:ext cx="7298657" cy="366767"/>
          </a:xfrm>
          <a:prstGeom prst="rect">
            <a:avLst/>
          </a:prstGeom>
        </p:spPr>
        <p:txBody>
          <a:bodyPr wrap="square" lIns="0" tIns="0" rIns="0" bIns="0" rtlCol="0" anchor="t">
            <a:spAutoFit/>
          </a:bodyPr>
          <a:lstStyle/>
          <a:p>
            <a:pPr marL="0" lvl="0" indent="0" algn="just">
              <a:lnSpc>
                <a:spcPts val="3220"/>
              </a:lnSpc>
              <a:spcBef>
                <a:spcPct val="0"/>
              </a:spcBef>
            </a:pPr>
            <a:r>
              <a:rPr lang="en-US" sz="2300" dirty="0">
                <a:solidFill>
                  <a:srgbClr val="90113E"/>
                </a:solidFill>
                <a:latin typeface="Barlow"/>
                <a:ea typeface="Barlow"/>
                <a:cs typeface="Barlow"/>
                <a:sym typeface="Barlow"/>
              </a:rPr>
              <a:t>Using, upgrading and maintaining the website and app</a:t>
            </a:r>
            <a:endParaRPr lang="en-US" sz="2300" u="none" dirty="0">
              <a:solidFill>
                <a:srgbClr val="90113E"/>
              </a:solidFill>
              <a:latin typeface="Barlow"/>
              <a:ea typeface="Barlow"/>
              <a:cs typeface="Barlow"/>
              <a:sym typeface="Barlow"/>
            </a:endParaRPr>
          </a:p>
        </p:txBody>
      </p:sp>
      <p:sp>
        <p:nvSpPr>
          <p:cNvPr id="27" name="AutoShape 27"/>
          <p:cNvSpPr/>
          <p:nvPr/>
        </p:nvSpPr>
        <p:spPr>
          <a:xfrm>
            <a:off x="6942580" y="3424302"/>
            <a:ext cx="1972820" cy="0"/>
          </a:xfrm>
          <a:prstGeom prst="line">
            <a:avLst/>
          </a:prstGeom>
          <a:ln w="485775" cap="flat">
            <a:solidFill>
              <a:srgbClr val="90113E"/>
            </a:solidFill>
            <a:prstDash val="solid"/>
            <a:headEnd type="none" w="sm" len="sm"/>
            <a:tailEnd type="none" w="sm" len="sm"/>
          </a:ln>
        </p:spPr>
      </p:sp>
      <p:sp>
        <p:nvSpPr>
          <p:cNvPr id="28" name="AutoShape 28"/>
          <p:cNvSpPr/>
          <p:nvPr/>
        </p:nvSpPr>
        <p:spPr>
          <a:xfrm>
            <a:off x="8076672" y="4027543"/>
            <a:ext cx="2972328" cy="0"/>
          </a:xfrm>
          <a:prstGeom prst="line">
            <a:avLst/>
          </a:prstGeom>
          <a:ln w="485775" cap="flat">
            <a:solidFill>
              <a:srgbClr val="0BB6BC"/>
            </a:solidFill>
            <a:prstDash val="solid"/>
            <a:headEnd type="none" w="sm" len="sm"/>
            <a:tailEnd type="none" w="sm" len="sm"/>
          </a:ln>
        </p:spPr>
      </p:sp>
      <p:sp>
        <p:nvSpPr>
          <p:cNvPr id="29" name="AutoShape 29"/>
          <p:cNvSpPr/>
          <p:nvPr/>
        </p:nvSpPr>
        <p:spPr>
          <a:xfrm>
            <a:off x="8077200" y="4603308"/>
            <a:ext cx="2012985" cy="0"/>
          </a:xfrm>
          <a:prstGeom prst="line">
            <a:avLst/>
          </a:prstGeom>
          <a:ln w="485775" cap="flat">
            <a:solidFill>
              <a:srgbClr val="FF66C4"/>
            </a:solidFill>
            <a:prstDash val="solid"/>
            <a:headEnd type="none" w="sm" len="sm"/>
            <a:tailEnd type="none" w="sm" len="sm"/>
          </a:ln>
        </p:spPr>
      </p:sp>
      <p:sp>
        <p:nvSpPr>
          <p:cNvPr id="30" name="AutoShape 30"/>
          <p:cNvSpPr/>
          <p:nvPr/>
        </p:nvSpPr>
        <p:spPr>
          <a:xfrm>
            <a:off x="12631287" y="6402324"/>
            <a:ext cx="2962913" cy="0"/>
          </a:xfrm>
          <a:prstGeom prst="line">
            <a:avLst/>
          </a:prstGeom>
          <a:ln w="485775" cap="flat">
            <a:solidFill>
              <a:srgbClr val="083169"/>
            </a:solidFill>
            <a:prstDash val="solid"/>
            <a:headEnd type="none" w="sm" len="sm"/>
            <a:tailEnd type="none" w="sm" len="sm"/>
          </a:ln>
        </p:spPr>
      </p:sp>
      <p:sp>
        <p:nvSpPr>
          <p:cNvPr id="31" name="AutoShape 31"/>
          <p:cNvSpPr/>
          <p:nvPr/>
        </p:nvSpPr>
        <p:spPr>
          <a:xfrm>
            <a:off x="14603759" y="6996645"/>
            <a:ext cx="1980882" cy="0"/>
          </a:xfrm>
          <a:prstGeom prst="line">
            <a:avLst/>
          </a:prstGeom>
          <a:ln w="485775" cap="flat">
            <a:solidFill>
              <a:srgbClr val="CF6E38"/>
            </a:solidFill>
            <a:prstDash val="solid"/>
            <a:headEnd type="none" w="sm" len="sm"/>
            <a:tailEnd type="none" w="sm" len="sm"/>
          </a:ln>
        </p:spPr>
      </p:sp>
      <p:sp>
        <p:nvSpPr>
          <p:cNvPr id="32" name="AutoShape 32"/>
          <p:cNvSpPr/>
          <p:nvPr/>
        </p:nvSpPr>
        <p:spPr>
          <a:xfrm>
            <a:off x="15598405" y="7590073"/>
            <a:ext cx="986236" cy="0"/>
          </a:xfrm>
          <a:prstGeom prst="line">
            <a:avLst/>
          </a:prstGeom>
          <a:ln w="485775" cap="flat">
            <a:solidFill>
              <a:srgbClr val="FF5757"/>
            </a:solidFill>
            <a:prstDash val="solid"/>
            <a:headEnd type="none" w="sm" len="sm"/>
            <a:tailEnd type="none" w="sm" len="sm"/>
          </a:ln>
        </p:spPr>
      </p:sp>
      <p:sp>
        <p:nvSpPr>
          <p:cNvPr id="33" name="AutoShape 33"/>
          <p:cNvSpPr/>
          <p:nvPr/>
        </p:nvSpPr>
        <p:spPr>
          <a:xfrm>
            <a:off x="10645368" y="5214576"/>
            <a:ext cx="3966801" cy="0"/>
          </a:xfrm>
          <a:prstGeom prst="line">
            <a:avLst/>
          </a:prstGeom>
          <a:ln w="485775" cap="flat">
            <a:solidFill>
              <a:srgbClr val="FFDE59"/>
            </a:solidFill>
            <a:prstDash val="solid"/>
            <a:headEnd type="none" w="sm" len="sm"/>
            <a:tailEnd type="none" w="sm" len="sm"/>
          </a:ln>
        </p:spPr>
      </p:sp>
      <p:sp>
        <p:nvSpPr>
          <p:cNvPr id="34" name="AutoShape 34"/>
          <p:cNvSpPr/>
          <p:nvPr/>
        </p:nvSpPr>
        <p:spPr>
          <a:xfrm>
            <a:off x="9672578" y="5809789"/>
            <a:ext cx="3944944" cy="0"/>
          </a:xfrm>
          <a:prstGeom prst="line">
            <a:avLst/>
          </a:prstGeom>
          <a:ln w="485775" cap="flat">
            <a:solidFill>
              <a:srgbClr val="00BF63"/>
            </a:solidFill>
            <a:prstDash val="solid"/>
            <a:headEnd type="none" w="sm" len="sm"/>
            <a:tailEnd type="none" w="sm" len="sm"/>
          </a:ln>
        </p:spPr>
      </p:sp>
      <p:sp>
        <p:nvSpPr>
          <p:cNvPr id="35" name="TextBox 35"/>
          <p:cNvSpPr txBox="1"/>
          <p:nvPr/>
        </p:nvSpPr>
        <p:spPr>
          <a:xfrm>
            <a:off x="1703359" y="343008"/>
            <a:ext cx="14733814" cy="1238250"/>
          </a:xfrm>
          <a:prstGeom prst="rect">
            <a:avLst/>
          </a:prstGeom>
        </p:spPr>
        <p:txBody>
          <a:bodyPr lIns="0" tIns="0" rIns="0" bIns="0" rtlCol="0" anchor="t">
            <a:spAutoFit/>
          </a:bodyPr>
          <a:lstStyle/>
          <a:p>
            <a:pPr marL="0" lvl="0" indent="0" algn="l">
              <a:lnSpc>
                <a:spcPts val="9719"/>
              </a:lnSpc>
            </a:pPr>
            <a:r>
              <a:rPr lang="en-US" sz="8099">
                <a:solidFill>
                  <a:srgbClr val="0BB6BC"/>
                </a:solidFill>
                <a:latin typeface="Barlow Semi-Bold"/>
                <a:ea typeface="Barlow Semi-Bold"/>
                <a:cs typeface="Barlow Semi-Bold"/>
                <a:sym typeface="Barlow Semi-Bold"/>
              </a:rPr>
              <a:t>Project Traction</a:t>
            </a:r>
          </a:p>
        </p:txBody>
      </p:sp>
      <p:sp>
        <p:nvSpPr>
          <p:cNvPr id="36" name="AutoShape 36"/>
          <p:cNvSpPr/>
          <p:nvPr/>
        </p:nvSpPr>
        <p:spPr>
          <a:xfrm>
            <a:off x="-602092" y="8998522"/>
            <a:ext cx="18890092" cy="2585870"/>
          </a:xfrm>
          <a:prstGeom prst="rect">
            <a:avLst/>
          </a:prstGeom>
          <a:solidFill>
            <a:srgbClr val="90113E"/>
          </a:solidFill>
        </p:spPr>
      </p:sp>
      <p:sp>
        <p:nvSpPr>
          <p:cNvPr id="38" name="TextBox 23">
            <a:extLst>
              <a:ext uri="{FF2B5EF4-FFF2-40B4-BE49-F238E27FC236}">
                <a16:creationId xmlns:a16="http://schemas.microsoft.com/office/drawing/2014/main" id="{25443396-984A-9458-521F-8AEB5CFA36CD}"/>
              </a:ext>
            </a:extLst>
          </p:cNvPr>
          <p:cNvSpPr txBox="1"/>
          <p:nvPr/>
        </p:nvSpPr>
        <p:spPr>
          <a:xfrm>
            <a:off x="1828800" y="5829300"/>
            <a:ext cx="5257800" cy="366767"/>
          </a:xfrm>
          <a:prstGeom prst="rect">
            <a:avLst/>
          </a:prstGeom>
        </p:spPr>
        <p:txBody>
          <a:bodyPr wrap="square"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Getting my first 100 suppliers to sign up</a:t>
            </a:r>
          </a:p>
        </p:txBody>
      </p:sp>
      <p:sp>
        <p:nvSpPr>
          <p:cNvPr id="39" name="TextBox 21">
            <a:extLst>
              <a:ext uri="{FF2B5EF4-FFF2-40B4-BE49-F238E27FC236}">
                <a16:creationId xmlns:a16="http://schemas.microsoft.com/office/drawing/2014/main" id="{7A5D9929-DE9B-1CD0-D13C-082E5B0FC322}"/>
              </a:ext>
            </a:extLst>
          </p:cNvPr>
          <p:cNvSpPr txBox="1"/>
          <p:nvPr/>
        </p:nvSpPr>
        <p:spPr>
          <a:xfrm>
            <a:off x="1823977" y="5219700"/>
            <a:ext cx="6634223" cy="366767"/>
          </a:xfrm>
          <a:prstGeom prst="rect">
            <a:avLst/>
          </a:prstGeom>
        </p:spPr>
        <p:txBody>
          <a:bodyPr wrap="square" lIns="0" tIns="0" rIns="0" bIns="0" rtlCol="0" anchor="t">
            <a:spAutoFit/>
          </a:bodyPr>
          <a:lstStyle/>
          <a:p>
            <a:pPr marL="0" lvl="0" indent="0" algn="just">
              <a:lnSpc>
                <a:spcPts val="3220"/>
              </a:lnSpc>
              <a:spcBef>
                <a:spcPct val="0"/>
              </a:spcBef>
            </a:pPr>
            <a:r>
              <a:rPr lang="en-US" sz="2300" u="none" dirty="0">
                <a:solidFill>
                  <a:srgbClr val="90113E"/>
                </a:solidFill>
                <a:latin typeface="Barlow"/>
                <a:ea typeface="Barlow"/>
                <a:cs typeface="Barlow"/>
                <a:sym typeface="Barlow"/>
              </a:rPr>
              <a:t>Testing on the functionality of the website and app</a:t>
            </a:r>
          </a:p>
        </p:txBody>
      </p:sp>
      <p:sp>
        <p:nvSpPr>
          <p:cNvPr id="43" name="Slide Number Placeholder 42">
            <a:extLst>
              <a:ext uri="{FF2B5EF4-FFF2-40B4-BE49-F238E27FC236}">
                <a16:creationId xmlns:a16="http://schemas.microsoft.com/office/drawing/2014/main" id="{2E4C4062-3699-F111-D152-F6DAA2F9922F}"/>
              </a:ext>
            </a:extLst>
          </p:cNvPr>
          <p:cNvSpPr>
            <a:spLocks noGrp="1"/>
          </p:cNvSpPr>
          <p:nvPr>
            <p:ph type="sldNum" sz="quarter" idx="12"/>
          </p:nvPr>
        </p:nvSpPr>
        <p:spPr>
          <a:xfrm>
            <a:off x="0" y="10104437"/>
            <a:ext cx="2133600" cy="365125"/>
          </a:xfrm>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69D62-D0CC-C74E-119C-A77B7F23C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70" y="7892704"/>
            <a:ext cx="3935100" cy="2361060"/>
          </a:xfrm>
          <a:prstGeom prst="rect">
            <a:avLst/>
          </a:prstGeom>
        </p:spPr>
      </p:pic>
      <p:grpSp>
        <p:nvGrpSpPr>
          <p:cNvPr id="2" name="Group 2"/>
          <p:cNvGrpSpPr/>
          <p:nvPr/>
        </p:nvGrpSpPr>
        <p:grpSpPr>
          <a:xfrm>
            <a:off x="9144000" y="33236"/>
            <a:ext cx="9341197" cy="10287000"/>
            <a:chOff x="0" y="0"/>
            <a:chExt cx="12454930" cy="13716000"/>
          </a:xfrm>
        </p:grpSpPr>
        <p:sp>
          <p:nvSpPr>
            <p:cNvPr id="3" name="AutoShape 3"/>
            <p:cNvSpPr/>
            <p:nvPr/>
          </p:nvSpPr>
          <p:spPr>
            <a:xfrm>
              <a:off x="0" y="0"/>
              <a:ext cx="12454930" cy="13716000"/>
            </a:xfrm>
            <a:prstGeom prst="rect">
              <a:avLst/>
            </a:prstGeom>
            <a:solidFill>
              <a:srgbClr val="0BB6BC"/>
            </a:solidFill>
          </p:spPr>
        </p:sp>
      </p:grpSp>
      <p:sp>
        <p:nvSpPr>
          <p:cNvPr id="4" name="Freeform 4"/>
          <p:cNvSpPr/>
          <p:nvPr/>
        </p:nvSpPr>
        <p:spPr>
          <a:xfrm>
            <a:off x="1028700" y="2583708"/>
            <a:ext cx="6200420" cy="6200420"/>
          </a:xfrm>
          <a:custGeom>
            <a:avLst/>
            <a:gdLst/>
            <a:ahLst/>
            <a:cxnLst/>
            <a:rect l="l" t="t" r="r" b="b"/>
            <a:pathLst>
              <a:path w="6200420" h="6200420">
                <a:moveTo>
                  <a:pt x="0" y="0"/>
                </a:moveTo>
                <a:lnTo>
                  <a:pt x="6200420" y="0"/>
                </a:lnTo>
                <a:lnTo>
                  <a:pt x="6200420" y="6200420"/>
                </a:lnTo>
                <a:lnTo>
                  <a:pt x="0" y="6200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404813"/>
            <a:ext cx="14733814" cy="1238250"/>
          </a:xfrm>
          <a:prstGeom prst="rect">
            <a:avLst/>
          </a:prstGeom>
        </p:spPr>
        <p:txBody>
          <a:bodyPr lIns="0" tIns="0" rIns="0" bIns="0" rtlCol="0" anchor="t">
            <a:spAutoFit/>
          </a:bodyPr>
          <a:lstStyle/>
          <a:p>
            <a:pPr marL="0" lvl="0" indent="0" algn="l">
              <a:lnSpc>
                <a:spcPts val="9719"/>
              </a:lnSpc>
            </a:pPr>
            <a:r>
              <a:rPr lang="en-US" sz="8099">
                <a:solidFill>
                  <a:srgbClr val="0BB6BC"/>
                </a:solidFill>
                <a:latin typeface="Barlow Semi-Bold"/>
                <a:ea typeface="Barlow Semi-Bold"/>
                <a:cs typeface="Barlow Semi-Bold"/>
                <a:sym typeface="Barlow Semi-Bold"/>
              </a:rPr>
              <a:t>Business Model</a:t>
            </a:r>
          </a:p>
        </p:txBody>
      </p:sp>
      <p:sp>
        <p:nvSpPr>
          <p:cNvPr id="7" name="TextBox 7"/>
          <p:cNvSpPr txBox="1"/>
          <p:nvPr/>
        </p:nvSpPr>
        <p:spPr>
          <a:xfrm>
            <a:off x="9448567" y="845620"/>
            <a:ext cx="7810733" cy="8149603"/>
          </a:xfrm>
          <a:prstGeom prst="rect">
            <a:avLst/>
          </a:prstGeom>
        </p:spPr>
        <p:txBody>
          <a:bodyPr lIns="0" tIns="0" rIns="0" bIns="0" rtlCol="0" anchor="t">
            <a:spAutoFit/>
          </a:bodyPr>
          <a:lstStyle/>
          <a:p>
            <a:r>
              <a:rPr lang="en-US" sz="3600" b="1" dirty="0"/>
              <a:t>Chicken FITII Revenue Streams:</a:t>
            </a:r>
            <a:endParaRPr lang="en-US" sz="3600" dirty="0"/>
          </a:p>
          <a:p>
            <a:pPr>
              <a:buFont typeface="+mj-lt"/>
              <a:buAutoNum type="arabicPeriod"/>
            </a:pPr>
            <a:r>
              <a:rPr lang="en-US" sz="3600" b="1" dirty="0"/>
              <a:t>Commission</a:t>
            </a:r>
            <a:r>
              <a:rPr lang="en-US" sz="3600" dirty="0"/>
              <a:t>:</a:t>
            </a:r>
          </a:p>
          <a:p>
            <a:pPr marL="742950" lvl="1" indent="-285750">
              <a:buFont typeface="+mj-lt"/>
              <a:buAutoNum type="arabicPeriod"/>
            </a:pPr>
            <a:r>
              <a:rPr lang="en-US" sz="3600" b="1" dirty="0"/>
              <a:t>Earn 10%</a:t>
            </a:r>
            <a:r>
              <a:rPr lang="en-US" sz="3600" dirty="0"/>
              <a:t> on each sale made through the platform from suppliers.</a:t>
            </a:r>
          </a:p>
          <a:p>
            <a:pPr lvl="1"/>
            <a:endParaRPr lang="en-US" sz="3600" dirty="0"/>
          </a:p>
          <a:p>
            <a:pPr>
              <a:buFont typeface="+mj-lt"/>
              <a:buAutoNum type="arabicPeriod"/>
            </a:pPr>
            <a:r>
              <a:rPr lang="en-US" sz="3600" b="1" dirty="0"/>
              <a:t>Delivery Fees</a:t>
            </a:r>
            <a:r>
              <a:rPr lang="en-US" sz="3600" dirty="0"/>
              <a:t>:</a:t>
            </a:r>
          </a:p>
          <a:p>
            <a:pPr marL="742950" lvl="1" indent="-285750">
              <a:buFont typeface="+mj-lt"/>
              <a:buAutoNum type="arabicPeriod"/>
            </a:pPr>
            <a:r>
              <a:rPr lang="en-US" sz="3600" dirty="0"/>
              <a:t>Charge customers a </a:t>
            </a:r>
            <a:r>
              <a:rPr lang="en-US" sz="3600" b="1" dirty="0"/>
              <a:t>nominal fee</a:t>
            </a:r>
            <a:r>
              <a:rPr lang="en-US" sz="3600" dirty="0"/>
              <a:t> for delivery services.</a:t>
            </a:r>
          </a:p>
          <a:p>
            <a:pPr lvl="1"/>
            <a:endParaRPr lang="en-US" sz="3600" dirty="0"/>
          </a:p>
          <a:p>
            <a:pPr>
              <a:buFont typeface="+mj-lt"/>
              <a:buAutoNum type="arabicPeriod"/>
            </a:pPr>
            <a:r>
              <a:rPr lang="en-US" sz="3600" b="1" dirty="0"/>
              <a:t>Subscription Model</a:t>
            </a:r>
            <a:r>
              <a:rPr lang="en-US" sz="3600" dirty="0"/>
              <a:t>:</a:t>
            </a:r>
          </a:p>
          <a:p>
            <a:pPr marL="742950" lvl="1" indent="-285750">
              <a:buFont typeface="+mj-lt"/>
              <a:buAutoNum type="arabicPeriod"/>
            </a:pPr>
            <a:r>
              <a:rPr lang="en-US" sz="3600" dirty="0"/>
              <a:t>Offer premium memberships with benefits like free delivery and priority service for a </a:t>
            </a:r>
            <a:r>
              <a:rPr lang="en-US" sz="3600" b="1" dirty="0"/>
              <a:t>monthly or annual fee</a:t>
            </a:r>
            <a:r>
              <a:rPr lang="en-US" sz="3600" dirty="0"/>
              <a:t>.</a:t>
            </a:r>
          </a:p>
          <a:p>
            <a:pPr algn="ctr">
              <a:lnSpc>
                <a:spcPts val="8231"/>
              </a:lnSpc>
            </a:pPr>
            <a:endParaRPr lang="en-US" sz="4800" spc="14" dirty="0">
              <a:solidFill>
                <a:srgbClr val="000000"/>
              </a:solidFill>
              <a:latin typeface="Canva Sans"/>
              <a:ea typeface="Canva Sans"/>
              <a:cs typeface="Canva Sans"/>
              <a:sym typeface="Canva Sans"/>
            </a:endParaRPr>
          </a:p>
        </p:txBody>
      </p:sp>
      <p:sp>
        <p:nvSpPr>
          <p:cNvPr id="13" name="Slide Number Placeholder 12">
            <a:extLst>
              <a:ext uri="{FF2B5EF4-FFF2-40B4-BE49-F238E27FC236}">
                <a16:creationId xmlns:a16="http://schemas.microsoft.com/office/drawing/2014/main" id="{E0A8F543-0E4B-00D8-8CF7-F37014840EA9}"/>
              </a:ext>
            </a:extLst>
          </p:cNvPr>
          <p:cNvSpPr>
            <a:spLocks noGrp="1"/>
          </p:cNvSpPr>
          <p:nvPr>
            <p:ph type="sldNum" sz="quarter" idx="12"/>
          </p:nvPr>
        </p:nvSpPr>
        <p:spPr>
          <a:xfrm>
            <a:off x="0" y="9917011"/>
            <a:ext cx="2133600" cy="365125"/>
          </a:xfrm>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902317" cy="10287000"/>
          </a:xfrm>
          <a:prstGeom prst="rect">
            <a:avLst/>
          </a:prstGeom>
          <a:solidFill>
            <a:srgbClr val="90113E"/>
          </a:solidFill>
        </p:spPr>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sp>
      <p:sp>
        <p:nvSpPr>
          <p:cNvPr id="4" name="TextBox 4"/>
          <p:cNvSpPr txBox="1"/>
          <p:nvPr/>
        </p:nvSpPr>
        <p:spPr>
          <a:xfrm>
            <a:off x="2176755" y="2579698"/>
            <a:ext cx="11005845" cy="6647974"/>
          </a:xfrm>
          <a:prstGeom prst="rect">
            <a:avLst/>
          </a:prstGeom>
        </p:spPr>
        <p:txBody>
          <a:bodyPr wrap="square" lIns="0" tIns="0" rIns="0" bIns="0" rtlCol="0" anchor="t">
            <a:spAutoFit/>
          </a:bodyPr>
          <a:lstStyle/>
          <a:p>
            <a:r>
              <a:rPr lang="en-US" sz="3600" b="1" dirty="0"/>
              <a:t>Go-to-Market Strategy</a:t>
            </a:r>
          </a:p>
          <a:p>
            <a:r>
              <a:rPr lang="en-US" sz="3600" dirty="0">
                <a:solidFill>
                  <a:srgbClr val="00B050"/>
                </a:solidFill>
              </a:rPr>
              <a:t>Capturing Hearts and Taste Buds through:</a:t>
            </a:r>
          </a:p>
          <a:p>
            <a:endParaRPr lang="en-US" sz="3600" dirty="0">
              <a:solidFill>
                <a:srgbClr val="00B050"/>
              </a:solidFill>
            </a:endParaRPr>
          </a:p>
          <a:p>
            <a:pPr algn="just"/>
            <a:r>
              <a:rPr lang="en-US" sz="3600" b="1" dirty="0"/>
              <a:t>Digital Marketing: </a:t>
            </a:r>
            <a:r>
              <a:rPr lang="en-US" sz="3600" dirty="0"/>
              <a:t>Leveraging social media, SEO, and online ads to reach our target audience.</a:t>
            </a:r>
          </a:p>
          <a:p>
            <a:pPr algn="just"/>
            <a:endParaRPr lang="en-US" sz="3600" dirty="0"/>
          </a:p>
          <a:p>
            <a:pPr algn="just"/>
            <a:r>
              <a:rPr lang="en-US" sz="3600" b="1" dirty="0"/>
              <a:t>Local Partnerships: </a:t>
            </a:r>
            <a:r>
              <a:rPr lang="en-US" sz="3600" dirty="0"/>
              <a:t>Collaborating with local farms, markets, and restaurants to build a robust supplier network.</a:t>
            </a:r>
          </a:p>
          <a:p>
            <a:pPr algn="just"/>
            <a:endParaRPr lang="en-US" sz="3600" dirty="0"/>
          </a:p>
          <a:p>
            <a:pPr algn="just"/>
            <a:r>
              <a:rPr lang="en-US" sz="3600" b="1" dirty="0"/>
              <a:t>Customer Retention: </a:t>
            </a:r>
            <a:r>
              <a:rPr lang="en-US" sz="3600" dirty="0"/>
              <a:t>Loyalty programs, referral bonuses, and excellent customer service to ensure repeat business</a:t>
            </a:r>
            <a:endParaRPr lang="en-US" sz="3586" dirty="0">
              <a:solidFill>
                <a:srgbClr val="000000"/>
              </a:solidFill>
              <a:latin typeface="Canva Sans"/>
              <a:ea typeface="Canva Sans"/>
              <a:cs typeface="Canva Sans"/>
              <a:sym typeface="Canva Sans"/>
            </a:endParaRPr>
          </a:p>
        </p:txBody>
      </p:sp>
      <p:sp>
        <p:nvSpPr>
          <p:cNvPr id="5" name="TextBox 5"/>
          <p:cNvSpPr txBox="1"/>
          <p:nvPr/>
        </p:nvSpPr>
        <p:spPr>
          <a:xfrm>
            <a:off x="2382668" y="667172"/>
            <a:ext cx="13944632" cy="1228725"/>
          </a:xfrm>
          <a:prstGeom prst="rect">
            <a:avLst/>
          </a:prstGeom>
        </p:spPr>
        <p:txBody>
          <a:bodyPr lIns="0" tIns="0" rIns="0" bIns="0" rtlCol="0" anchor="t">
            <a:spAutoFit/>
          </a:bodyPr>
          <a:lstStyle/>
          <a:p>
            <a:pPr marL="0" lvl="0" indent="0" algn="l">
              <a:lnSpc>
                <a:spcPts val="9720"/>
              </a:lnSpc>
            </a:pPr>
            <a:r>
              <a:rPr lang="en-US" sz="8100">
                <a:solidFill>
                  <a:srgbClr val="0BB6BC"/>
                </a:solidFill>
                <a:latin typeface="Barlow Semi-Bold"/>
                <a:ea typeface="Barlow Semi-Bold"/>
                <a:cs typeface="Barlow Semi-Bold"/>
                <a:sym typeface="Barlow Semi-Bold"/>
              </a:rPr>
              <a:t>Go To Market</a:t>
            </a:r>
          </a:p>
        </p:txBody>
      </p:sp>
      <p:sp>
        <p:nvSpPr>
          <p:cNvPr id="9" name="Slide Number Placeholder 8">
            <a:extLst>
              <a:ext uri="{FF2B5EF4-FFF2-40B4-BE49-F238E27FC236}">
                <a16:creationId xmlns:a16="http://schemas.microsoft.com/office/drawing/2014/main" id="{20C2C1C9-DDD6-7F39-C2BD-E0AF0BAA3B12}"/>
              </a:ext>
            </a:extLst>
          </p:cNvPr>
          <p:cNvSpPr>
            <a:spLocks noGrp="1"/>
          </p:cNvSpPr>
          <p:nvPr>
            <p:ph type="sldNum" sz="quarter" idx="12"/>
          </p:nvPr>
        </p:nvSpPr>
        <p:spPr>
          <a:xfrm>
            <a:off x="0" y="9884843"/>
            <a:ext cx="2133600" cy="365125"/>
          </a:xfrm>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6FF2A-4AFE-4395-06B7-FD5674955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3105" y="8115300"/>
            <a:ext cx="3774895" cy="2264937"/>
          </a:xfrm>
          <a:prstGeom prst="ellipse">
            <a:avLst/>
          </a:prstGeom>
          <a:ln>
            <a:noFill/>
          </a:ln>
          <a:effectLst>
            <a:softEdge rad="112500"/>
          </a:effectLst>
        </p:spPr>
      </p:pic>
      <p:sp>
        <p:nvSpPr>
          <p:cNvPr id="2" name="AutoShape 2"/>
          <p:cNvSpPr/>
          <p:nvPr/>
        </p:nvSpPr>
        <p:spPr>
          <a:xfrm>
            <a:off x="0" y="0"/>
            <a:ext cx="1902317" cy="10287000"/>
          </a:xfrm>
          <a:prstGeom prst="rect">
            <a:avLst/>
          </a:prstGeom>
          <a:solidFill>
            <a:srgbClr val="90113E"/>
          </a:solidFill>
        </p:spPr>
      </p:sp>
      <p:sp>
        <p:nvSpPr>
          <p:cNvPr id="3" name="Freeform 3"/>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3">
              <a:extLst>
                <a:ext uri="{96DAC541-7B7A-43D3-8B79-37D633B846F1}">
                  <asvg:svgBlip xmlns:asvg="http://schemas.microsoft.com/office/drawing/2016/SVG/main" r:embed="rId4"/>
                </a:ext>
              </a:extLst>
            </a:blip>
            <a:stretch>
              <a:fillRect r="-174813"/>
            </a:stretch>
          </a:blipFill>
        </p:spPr>
      </p:sp>
      <p:sp>
        <p:nvSpPr>
          <p:cNvPr id="5" name="TextBox 5"/>
          <p:cNvSpPr txBox="1"/>
          <p:nvPr/>
        </p:nvSpPr>
        <p:spPr>
          <a:xfrm>
            <a:off x="2382668" y="667172"/>
            <a:ext cx="13944632" cy="1176669"/>
          </a:xfrm>
          <a:prstGeom prst="rect">
            <a:avLst/>
          </a:prstGeom>
        </p:spPr>
        <p:txBody>
          <a:bodyPr lIns="0" tIns="0" rIns="0" bIns="0" rtlCol="0" anchor="t">
            <a:spAutoFit/>
          </a:bodyPr>
          <a:lstStyle/>
          <a:p>
            <a:pPr marL="0" lvl="0" indent="0" algn="l">
              <a:lnSpc>
                <a:spcPts val="9720"/>
              </a:lnSpc>
            </a:pPr>
            <a:r>
              <a:rPr lang="en-US" sz="6600" dirty="0">
                <a:solidFill>
                  <a:srgbClr val="0BB6BC"/>
                </a:solidFill>
                <a:ea typeface="Barlow Semi-Bold"/>
                <a:cs typeface="Barlow Semi-Bold"/>
                <a:sym typeface="Barlow Semi-Bold"/>
              </a:rPr>
              <a:t>Social Impact</a:t>
            </a:r>
          </a:p>
        </p:txBody>
      </p:sp>
      <p:sp>
        <p:nvSpPr>
          <p:cNvPr id="6" name="TextBox 5">
            <a:extLst>
              <a:ext uri="{FF2B5EF4-FFF2-40B4-BE49-F238E27FC236}">
                <a16:creationId xmlns:a16="http://schemas.microsoft.com/office/drawing/2014/main" id="{C66930ED-2975-D8B7-0CC0-D4F5637D497F}"/>
              </a:ext>
            </a:extLst>
          </p:cNvPr>
          <p:cNvSpPr txBox="1"/>
          <p:nvPr/>
        </p:nvSpPr>
        <p:spPr>
          <a:xfrm>
            <a:off x="2382668" y="1843841"/>
            <a:ext cx="13162132" cy="8402300"/>
          </a:xfrm>
          <a:prstGeom prst="rect">
            <a:avLst/>
          </a:prstGeom>
          <a:noFill/>
        </p:spPr>
        <p:txBody>
          <a:bodyPr wrap="square" rtlCol="0">
            <a:spAutoFit/>
          </a:bodyPr>
          <a:lstStyle/>
          <a:p>
            <a:r>
              <a:rPr lang="en-US" sz="3600" b="1" dirty="0"/>
              <a:t>Good Health and Well-being</a:t>
            </a:r>
            <a:endParaRPr lang="en-US" sz="3600" dirty="0"/>
          </a:p>
          <a:p>
            <a:pPr marL="571500" indent="-571500" algn="just">
              <a:buFont typeface="Arial" panose="020B0604020202020204" pitchFamily="34" charset="0"/>
              <a:buChar char="•"/>
            </a:pPr>
            <a:r>
              <a:rPr lang="en-US" sz="3600" dirty="0"/>
              <a:t>Promote healthier diets by providing access to fresh, high-quality chicken.</a:t>
            </a:r>
          </a:p>
          <a:p>
            <a:r>
              <a:rPr lang="en-US" sz="3600" b="1" dirty="0"/>
              <a:t>Decent Work and Economic Growth</a:t>
            </a:r>
            <a:endParaRPr lang="en-US" sz="3600" dirty="0"/>
          </a:p>
          <a:p>
            <a:pPr marL="571500" indent="-571500" algn="just">
              <a:buFont typeface="Arial" panose="020B0604020202020204" pitchFamily="34" charset="0"/>
              <a:buChar char="•"/>
            </a:pPr>
            <a:r>
              <a:rPr lang="en-US" sz="3600" dirty="0"/>
              <a:t>Create job opportunities within the supply chain, from local farmers to delivery personnel.</a:t>
            </a:r>
          </a:p>
          <a:p>
            <a:r>
              <a:rPr lang="en-US" sz="3600" b="1" dirty="0"/>
              <a:t>Zero Hunger</a:t>
            </a:r>
          </a:p>
          <a:p>
            <a:pPr marL="571500" indent="-571500" algn="just">
              <a:buFont typeface="Arial" panose="020B0604020202020204" pitchFamily="34" charset="0"/>
              <a:buChar char="•"/>
            </a:pPr>
            <a:r>
              <a:rPr lang="en-US" sz="3600" dirty="0"/>
              <a:t>Support local farmers and suppliers, enhancing their income and food security.</a:t>
            </a:r>
          </a:p>
          <a:p>
            <a:r>
              <a:rPr lang="en-US" sz="3600" b="1" dirty="0"/>
              <a:t>Industry, Innovation, and Infrastructure</a:t>
            </a:r>
            <a:endParaRPr lang="en-US" sz="3600" dirty="0"/>
          </a:p>
          <a:p>
            <a:pPr marL="571500" indent="-571500" algn="just">
              <a:buFont typeface="Arial" panose="020B0604020202020204" pitchFamily="34" charset="0"/>
              <a:buChar char="•"/>
            </a:pPr>
            <a:r>
              <a:rPr lang="en-US" sz="3600" dirty="0"/>
              <a:t>Utilize technology to streamline the chicken supply chain and improve efficiency.</a:t>
            </a:r>
          </a:p>
          <a:p>
            <a:pPr marL="571500" indent="-571500" algn="just">
              <a:buFont typeface="Arial" panose="020B0604020202020204" pitchFamily="34" charset="0"/>
              <a:buChar char="•"/>
            </a:pPr>
            <a:r>
              <a:rPr lang="en-US" sz="3600" dirty="0"/>
              <a:t>Develop robust infrastructure for sourcing, quality control, and delivery of chicken.</a:t>
            </a:r>
          </a:p>
          <a:p>
            <a:endParaRPr lang="en-US" sz="3600" dirty="0"/>
          </a:p>
        </p:txBody>
      </p:sp>
      <p:sp>
        <p:nvSpPr>
          <p:cNvPr id="12" name="Slide Number Placeholder 11">
            <a:extLst>
              <a:ext uri="{FF2B5EF4-FFF2-40B4-BE49-F238E27FC236}">
                <a16:creationId xmlns:a16="http://schemas.microsoft.com/office/drawing/2014/main" id="{6FC6689E-4244-5A1A-2FEB-5EA2F16F1EC4}"/>
              </a:ext>
            </a:extLst>
          </p:cNvPr>
          <p:cNvSpPr>
            <a:spLocks noGrp="1"/>
          </p:cNvSpPr>
          <p:nvPr>
            <p:ph type="sldNum" sz="quarter" idx="12"/>
          </p:nvPr>
        </p:nvSpPr>
        <p:spPr>
          <a:xfrm>
            <a:off x="8893" y="9881016"/>
            <a:ext cx="2133600" cy="365125"/>
          </a:xfrm>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657822"/>
            <a:ext cx="6896736" cy="1228725"/>
          </a:xfrm>
          <a:prstGeom prst="rect">
            <a:avLst/>
          </a:prstGeom>
        </p:spPr>
        <p:txBody>
          <a:bodyPr lIns="0" tIns="0" rIns="0" bIns="0" rtlCol="0" anchor="t">
            <a:spAutoFit/>
          </a:bodyPr>
          <a:lstStyle/>
          <a:p>
            <a:pPr marL="0" lvl="0" indent="0" algn="l">
              <a:lnSpc>
                <a:spcPts val="9720"/>
              </a:lnSpc>
              <a:spcBef>
                <a:spcPct val="0"/>
              </a:spcBef>
            </a:pPr>
            <a:r>
              <a:rPr lang="en-US" sz="8100">
                <a:solidFill>
                  <a:srgbClr val="0BB6BC"/>
                </a:solidFill>
                <a:latin typeface="Barlow Bold"/>
                <a:ea typeface="Barlow Bold"/>
                <a:cs typeface="Barlow Bold"/>
                <a:sym typeface="Barlow Bold"/>
              </a:rPr>
              <a:t>Our Ask</a:t>
            </a:r>
          </a:p>
        </p:txBody>
      </p:sp>
      <p:sp>
        <p:nvSpPr>
          <p:cNvPr id="5" name="TextBox 4">
            <a:extLst>
              <a:ext uri="{FF2B5EF4-FFF2-40B4-BE49-F238E27FC236}">
                <a16:creationId xmlns:a16="http://schemas.microsoft.com/office/drawing/2014/main" id="{D3076A8D-1C8E-8BE9-56BB-2BC49A1C240E}"/>
              </a:ext>
            </a:extLst>
          </p:cNvPr>
          <p:cNvSpPr txBox="1"/>
          <p:nvPr/>
        </p:nvSpPr>
        <p:spPr>
          <a:xfrm>
            <a:off x="9943464" y="2324100"/>
            <a:ext cx="6896736" cy="6376104"/>
          </a:xfrm>
          <a:prstGeom prst="rect">
            <a:avLst/>
          </a:prstGeom>
          <a:noFill/>
        </p:spPr>
        <p:txBody>
          <a:bodyPr wrap="square" rtlCol="0">
            <a:spAutoFit/>
          </a:bodyPr>
          <a:lstStyle/>
          <a:p>
            <a:pPr marL="457200" indent="-457200" algn="just">
              <a:buFont typeface="+mj-lt"/>
              <a:buAutoNum type="arabicPeriod" startAt="3"/>
            </a:pPr>
            <a:r>
              <a:rPr lang="en-US" sz="2400" b="1" dirty="0"/>
              <a:t>Operations and Logistics</a:t>
            </a:r>
            <a:r>
              <a:rPr lang="en-US" sz="2400" dirty="0"/>
              <a:t> - $200</a:t>
            </a:r>
          </a:p>
          <a:p>
            <a:pPr marL="742950" lvl="1" indent="-285750" algn="just">
              <a:buFont typeface="+mj-lt"/>
              <a:buAutoNum type="arabicPeriod"/>
            </a:pPr>
            <a:r>
              <a:rPr lang="en-US" sz="2400" b="1" dirty="0"/>
              <a:t>Initial Delivery Fleet</a:t>
            </a:r>
            <a:r>
              <a:rPr lang="en-US" sz="2400" dirty="0"/>
              <a:t>: $100</a:t>
            </a:r>
          </a:p>
          <a:p>
            <a:pPr marL="1143000" lvl="2" indent="-228600" algn="just">
              <a:buFont typeface="+mj-lt"/>
              <a:buAutoNum type="arabicPeriod"/>
            </a:pPr>
            <a:r>
              <a:rPr lang="en-US" sz="2400" dirty="0"/>
              <a:t>Renting or acquiring vehicles for efficient delivery.</a:t>
            </a:r>
          </a:p>
          <a:p>
            <a:pPr marL="742950" lvl="1" indent="-285750" algn="just">
              <a:buFont typeface="+mj-lt"/>
              <a:buAutoNum type="arabicPeriod"/>
            </a:pPr>
            <a:r>
              <a:rPr lang="en-US" sz="2400" b="1" dirty="0"/>
              <a:t>Packaging Materials</a:t>
            </a:r>
            <a:r>
              <a:rPr lang="en-US" sz="2400" dirty="0"/>
              <a:t>: $100</a:t>
            </a:r>
          </a:p>
          <a:p>
            <a:pPr marL="1143000" lvl="2" indent="-228600" algn="just">
              <a:buFont typeface="+mj-lt"/>
              <a:buAutoNum type="arabicPeriod"/>
            </a:pPr>
            <a:r>
              <a:rPr lang="en-US" sz="2400" dirty="0"/>
              <a:t>Ensuring high-quality, safe packaging for chicken products.</a:t>
            </a:r>
          </a:p>
          <a:p>
            <a:pPr marL="457200" indent="-457200" algn="just">
              <a:buFont typeface="+mj-lt"/>
              <a:buAutoNum type="arabicPeriod" startAt="4"/>
            </a:pPr>
            <a:r>
              <a:rPr lang="en-US" sz="2400" b="1" dirty="0"/>
              <a:t>Miscellaneous Expenses</a:t>
            </a:r>
            <a:r>
              <a:rPr lang="en-US" sz="2400" dirty="0"/>
              <a:t> - $100</a:t>
            </a:r>
          </a:p>
          <a:p>
            <a:pPr marL="742950" lvl="1" indent="-285750" algn="just">
              <a:buFont typeface="+mj-lt"/>
              <a:buAutoNum type="arabicPeriod"/>
            </a:pPr>
            <a:r>
              <a:rPr lang="en-US" sz="2400" b="1" dirty="0"/>
              <a:t>Contingency Fund</a:t>
            </a:r>
            <a:r>
              <a:rPr lang="en-US" sz="2400" dirty="0"/>
              <a:t>: $50</a:t>
            </a:r>
          </a:p>
          <a:p>
            <a:pPr marL="1143000" lvl="2" indent="-228600" algn="just">
              <a:buFont typeface="+mj-lt"/>
              <a:buAutoNum type="arabicPeriod"/>
            </a:pPr>
            <a:r>
              <a:rPr lang="en-US" sz="2400" dirty="0"/>
              <a:t>Covering unexpected costs or emergencies.</a:t>
            </a:r>
          </a:p>
          <a:p>
            <a:pPr marL="742950" lvl="1" indent="-285750" algn="just">
              <a:buFont typeface="+mj-lt"/>
              <a:buAutoNum type="arabicPeriod"/>
            </a:pPr>
            <a:r>
              <a:rPr lang="en-US" sz="2400" b="1" dirty="0"/>
              <a:t>Legal and Administrative Fees</a:t>
            </a:r>
            <a:r>
              <a:rPr lang="en-US" sz="2400" dirty="0"/>
              <a:t>: $50</a:t>
            </a:r>
          </a:p>
          <a:p>
            <a:pPr marL="1143000" lvl="2" indent="-228600" algn="just">
              <a:buFont typeface="+mj-lt"/>
              <a:buAutoNum type="arabicPeriod"/>
            </a:pPr>
            <a:r>
              <a:rPr lang="en-US" sz="2400" dirty="0"/>
              <a:t>Incorporation, permits, and other necessary legal documentation.</a:t>
            </a:r>
          </a:p>
          <a:p>
            <a:pPr algn="just">
              <a:lnSpc>
                <a:spcPts val="9364"/>
              </a:lnSpc>
            </a:pPr>
            <a:endParaRPr lang="en-US" sz="4800" spc="21" dirty="0">
              <a:solidFill>
                <a:srgbClr val="000000"/>
              </a:solidFill>
              <a:latin typeface="Barlow"/>
              <a:ea typeface="Barlow"/>
              <a:cs typeface="Barlow"/>
              <a:sym typeface="Barlow"/>
            </a:endParaRPr>
          </a:p>
          <a:p>
            <a:pPr algn="just"/>
            <a:endParaRPr lang="en-US" sz="2000" dirty="0"/>
          </a:p>
        </p:txBody>
      </p:sp>
      <p:sp>
        <p:nvSpPr>
          <p:cNvPr id="6" name="TextBox 5">
            <a:extLst>
              <a:ext uri="{FF2B5EF4-FFF2-40B4-BE49-F238E27FC236}">
                <a16:creationId xmlns:a16="http://schemas.microsoft.com/office/drawing/2014/main" id="{81A3463B-EB59-F97F-1DF2-97299C493EA8}"/>
              </a:ext>
            </a:extLst>
          </p:cNvPr>
          <p:cNvSpPr txBox="1"/>
          <p:nvPr/>
        </p:nvSpPr>
        <p:spPr>
          <a:xfrm>
            <a:off x="1028700" y="2324100"/>
            <a:ext cx="8115300" cy="7755969"/>
          </a:xfrm>
          <a:prstGeom prst="rect">
            <a:avLst/>
          </a:prstGeom>
          <a:noFill/>
        </p:spPr>
        <p:txBody>
          <a:bodyPr wrap="square" rtlCol="0">
            <a:spAutoFit/>
          </a:bodyPr>
          <a:lstStyle/>
          <a:p>
            <a:pPr algn="just"/>
            <a:r>
              <a:rPr lang="en-US" sz="2400" b="1" dirty="0"/>
              <a:t>Funding Requirements: $1200</a:t>
            </a:r>
          </a:p>
          <a:p>
            <a:pPr algn="just"/>
            <a:r>
              <a:rPr lang="en-US" sz="2400" b="1" dirty="0"/>
              <a:t>Outline of Fund Usage</a:t>
            </a:r>
          </a:p>
          <a:p>
            <a:pPr algn="just">
              <a:buFont typeface="+mj-lt"/>
              <a:buAutoNum type="arabicPeriod"/>
            </a:pPr>
            <a:r>
              <a:rPr lang="en-US" sz="2400" b="1" dirty="0"/>
              <a:t>Technology and Development</a:t>
            </a:r>
            <a:r>
              <a:rPr lang="en-US" sz="2400" dirty="0"/>
              <a:t> - $500</a:t>
            </a:r>
          </a:p>
          <a:p>
            <a:pPr marL="742950" lvl="1" indent="-285750" algn="just">
              <a:buFont typeface="+mj-lt"/>
              <a:buAutoNum type="arabicPeriod"/>
            </a:pPr>
            <a:r>
              <a:rPr lang="en-US" sz="2400" b="1" dirty="0"/>
              <a:t>App Development and Maintenance</a:t>
            </a:r>
            <a:r>
              <a:rPr lang="en-US" sz="2400" dirty="0"/>
              <a:t>: $400</a:t>
            </a:r>
          </a:p>
          <a:p>
            <a:pPr marL="1143000" lvl="2" indent="-228600" algn="just">
              <a:buFont typeface="+mj-lt"/>
              <a:buAutoNum type="arabicPeriod"/>
            </a:pPr>
            <a:r>
              <a:rPr lang="en-US" sz="2400" dirty="0"/>
              <a:t>Building and enhancing the user interface and user experience.</a:t>
            </a:r>
          </a:p>
          <a:p>
            <a:pPr marL="1143000" lvl="2" indent="-228600" algn="just">
              <a:buFont typeface="+mj-lt"/>
              <a:buAutoNum type="arabicPeriod"/>
            </a:pPr>
            <a:r>
              <a:rPr lang="en-US" sz="2400" dirty="0"/>
              <a:t>Ensuring smooth functionality for suppliers and customers.</a:t>
            </a:r>
          </a:p>
          <a:p>
            <a:pPr marL="742950" lvl="1" indent="-285750" algn="just">
              <a:buFont typeface="+mj-lt"/>
              <a:buAutoNum type="arabicPeriod"/>
            </a:pPr>
            <a:r>
              <a:rPr lang="en-US" sz="2400" b="1" dirty="0"/>
              <a:t>Server Hosting and Cloud Services</a:t>
            </a:r>
            <a:r>
              <a:rPr lang="en-US" sz="2400" dirty="0"/>
              <a:t>: $100</a:t>
            </a:r>
          </a:p>
          <a:p>
            <a:pPr marL="1143000" lvl="2" indent="-228600" algn="just">
              <a:buFont typeface="+mj-lt"/>
              <a:buAutoNum type="arabicPeriod"/>
            </a:pPr>
            <a:r>
              <a:rPr lang="en-US" sz="2400" dirty="0"/>
              <a:t>Hosting the platform on reliable servers for seamless access.</a:t>
            </a:r>
          </a:p>
          <a:p>
            <a:pPr algn="just">
              <a:buFont typeface="+mj-lt"/>
              <a:buAutoNum type="arabicPeriod"/>
            </a:pPr>
            <a:r>
              <a:rPr lang="en-US" sz="2400" b="1" dirty="0"/>
              <a:t>Marketing and Customer Acquisition</a:t>
            </a:r>
            <a:r>
              <a:rPr lang="en-US" sz="2400" dirty="0"/>
              <a:t> - $400</a:t>
            </a:r>
          </a:p>
          <a:p>
            <a:pPr marL="742950" lvl="1" indent="-285750" algn="just">
              <a:buFont typeface="+mj-lt"/>
              <a:buAutoNum type="arabicPeriod"/>
            </a:pPr>
            <a:r>
              <a:rPr lang="en-US" sz="2400" b="1" dirty="0"/>
              <a:t>Digital Marketing Campaigns</a:t>
            </a:r>
            <a:r>
              <a:rPr lang="en-US" sz="2400" dirty="0"/>
              <a:t>: $250</a:t>
            </a:r>
          </a:p>
          <a:p>
            <a:pPr marL="1143000" lvl="2" indent="-228600" algn="just">
              <a:buFont typeface="+mj-lt"/>
              <a:buAutoNum type="arabicPeriod"/>
            </a:pPr>
            <a:r>
              <a:rPr lang="en-US" sz="2400" dirty="0"/>
              <a:t>Social media ads, Google Ads, and SEO efforts to attract users.</a:t>
            </a:r>
          </a:p>
          <a:p>
            <a:pPr marL="742950" lvl="1" indent="-285750" algn="just">
              <a:buFont typeface="+mj-lt"/>
              <a:buAutoNum type="arabicPeriod"/>
            </a:pPr>
            <a:r>
              <a:rPr lang="en-US" sz="2400" b="1" dirty="0"/>
              <a:t>Promotional Materials</a:t>
            </a:r>
            <a:r>
              <a:rPr lang="en-US" sz="2400" dirty="0"/>
              <a:t>: $100</a:t>
            </a:r>
          </a:p>
          <a:p>
            <a:pPr marL="1143000" lvl="2" indent="-228600" algn="just">
              <a:buFont typeface="+mj-lt"/>
              <a:buAutoNum type="arabicPeriod"/>
            </a:pPr>
            <a:r>
              <a:rPr lang="en-US" sz="2400" dirty="0"/>
              <a:t>Flyers, posters, and other materials to raise awareness.</a:t>
            </a:r>
          </a:p>
          <a:p>
            <a:pPr marL="742950" lvl="1" indent="-285750" algn="just">
              <a:buFont typeface="+mj-lt"/>
              <a:buAutoNum type="arabicPeriod"/>
            </a:pPr>
            <a:r>
              <a:rPr lang="en-US" sz="2400" b="1" dirty="0"/>
              <a:t>Launch Event</a:t>
            </a:r>
            <a:r>
              <a:rPr lang="en-US" sz="2400" dirty="0"/>
              <a:t>: $50</a:t>
            </a:r>
          </a:p>
          <a:p>
            <a:pPr marL="1143000" lvl="2" indent="-228600" algn="just">
              <a:buFont typeface="+mj-lt"/>
              <a:buAutoNum type="arabicPeriod"/>
            </a:pPr>
            <a:r>
              <a:rPr lang="en-US" sz="2400" dirty="0"/>
              <a:t>Hosting an event to introduce Chicken FITII to the community.</a:t>
            </a:r>
          </a:p>
          <a:p>
            <a:pPr algn="just"/>
            <a:endParaRPr lang="en-US" dirty="0"/>
          </a:p>
        </p:txBody>
      </p:sp>
      <p:pic>
        <p:nvPicPr>
          <p:cNvPr id="8" name="Picture 7">
            <a:extLst>
              <a:ext uri="{FF2B5EF4-FFF2-40B4-BE49-F238E27FC236}">
                <a16:creationId xmlns:a16="http://schemas.microsoft.com/office/drawing/2014/main" id="{F54DD23F-55DD-E2EF-6447-9F310BA03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8875" y="7629525"/>
            <a:ext cx="4429125" cy="2657475"/>
          </a:xfrm>
          <a:prstGeom prst="ellipse">
            <a:avLst/>
          </a:prstGeom>
          <a:ln>
            <a:noFill/>
          </a:ln>
          <a:effectLst>
            <a:softEdge rad="112500"/>
          </a:effectLst>
        </p:spPr>
      </p:pic>
      <p:sp>
        <p:nvSpPr>
          <p:cNvPr id="12" name="Slide Number Placeholder 11">
            <a:extLst>
              <a:ext uri="{FF2B5EF4-FFF2-40B4-BE49-F238E27FC236}">
                <a16:creationId xmlns:a16="http://schemas.microsoft.com/office/drawing/2014/main" id="{8513B059-D62C-577B-66B3-E3FE91AE4653}"/>
              </a:ext>
            </a:extLst>
          </p:cNvPr>
          <p:cNvSpPr>
            <a:spLocks noGrp="1"/>
          </p:cNvSpPr>
          <p:nvPr>
            <p:ph type="sldNum" sz="quarter" idx="12"/>
          </p:nvPr>
        </p:nvSpPr>
        <p:spPr>
          <a:xfrm>
            <a:off x="0" y="9921875"/>
            <a:ext cx="2133600" cy="365125"/>
          </a:xfrm>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105725" y="1028700"/>
            <a:ext cx="13944632" cy="1243930"/>
          </a:xfrm>
          <a:prstGeom prst="rect">
            <a:avLst/>
          </a:prstGeom>
        </p:spPr>
        <p:txBody>
          <a:bodyPr lIns="0" tIns="0" rIns="0" bIns="0" rtlCol="0" anchor="t">
            <a:spAutoFit/>
          </a:bodyPr>
          <a:lstStyle/>
          <a:p>
            <a:pPr marL="0" lvl="0" indent="0" algn="ctr">
              <a:lnSpc>
                <a:spcPts val="9720"/>
              </a:lnSpc>
            </a:pPr>
            <a:r>
              <a:rPr lang="en-US" sz="8100" u="none" dirty="0">
                <a:solidFill>
                  <a:srgbClr val="0BB6BC"/>
                </a:solidFill>
                <a:latin typeface="Barlow Semi-Bold"/>
                <a:ea typeface="Barlow Semi-Bold"/>
                <a:cs typeface="Barlow Semi-Bold"/>
                <a:sym typeface="Barlow Semi-Bold"/>
              </a:rPr>
              <a:t> Team </a:t>
            </a:r>
          </a:p>
        </p:txBody>
      </p:sp>
      <p:grpSp>
        <p:nvGrpSpPr>
          <p:cNvPr id="22" name="Group 22"/>
          <p:cNvGrpSpPr/>
          <p:nvPr/>
        </p:nvGrpSpPr>
        <p:grpSpPr>
          <a:xfrm>
            <a:off x="6968680" y="5269838"/>
            <a:ext cx="7848600" cy="1384996"/>
            <a:chOff x="0" y="-19051"/>
            <a:chExt cx="3239636" cy="1846660"/>
          </a:xfrm>
        </p:grpSpPr>
        <p:sp>
          <p:nvSpPr>
            <p:cNvPr id="23" name="TextBox 23"/>
            <p:cNvSpPr txBox="1"/>
            <p:nvPr/>
          </p:nvSpPr>
          <p:spPr>
            <a:xfrm>
              <a:off x="0" y="-19051"/>
              <a:ext cx="3239636" cy="1846660"/>
            </a:xfrm>
            <a:prstGeom prst="rect">
              <a:avLst/>
            </a:prstGeom>
          </p:spPr>
          <p:txBody>
            <a:bodyPr lIns="0" tIns="0" rIns="0" bIns="0" rtlCol="0" anchor="t">
              <a:spAutoFit/>
            </a:bodyPr>
            <a:lstStyle/>
            <a:p>
              <a:pPr marL="0" lvl="0" indent="0" algn="ctr">
                <a:lnSpc>
                  <a:spcPts val="3600"/>
                </a:lnSpc>
              </a:pPr>
              <a:r>
                <a:rPr lang="en-US" sz="3000" u="none" dirty="0">
                  <a:solidFill>
                    <a:srgbClr val="90113E"/>
                  </a:solidFill>
                  <a:latin typeface="Barlow Semi-Bold"/>
                  <a:ea typeface="Barlow Semi-Bold"/>
                  <a:cs typeface="Barlow Semi-Bold"/>
                  <a:sym typeface="Barlow Semi-Bold"/>
                </a:rPr>
                <a:t> Mr. </a:t>
              </a:r>
              <a:r>
                <a:rPr lang="en-US" sz="3000" dirty="0">
                  <a:solidFill>
                    <a:srgbClr val="90113E"/>
                  </a:solidFill>
                  <a:latin typeface="Barlow Semi-Bold"/>
                  <a:ea typeface="Barlow Semi-Bold"/>
                  <a:cs typeface="Barlow Semi-Bold"/>
                  <a:sym typeface="Barlow Semi-Bold"/>
                </a:rPr>
                <a:t>MICHAEL GONA KATANA</a:t>
              </a:r>
              <a:endParaRPr lang="en-US" sz="3000" u="none" dirty="0">
                <a:solidFill>
                  <a:srgbClr val="90113E"/>
                </a:solidFill>
                <a:latin typeface="Barlow Semi-Bold"/>
                <a:ea typeface="Barlow Semi-Bold"/>
                <a:cs typeface="Barlow Semi-Bold"/>
                <a:sym typeface="Barlow Semi-Bold"/>
              </a:endParaRPr>
            </a:p>
          </p:txBody>
        </p:sp>
        <p:sp>
          <p:nvSpPr>
            <p:cNvPr id="24" name="TextBox 24"/>
            <p:cNvSpPr txBox="1"/>
            <p:nvPr/>
          </p:nvSpPr>
          <p:spPr>
            <a:xfrm>
              <a:off x="0" y="816630"/>
              <a:ext cx="3239636" cy="579645"/>
            </a:xfrm>
            <a:prstGeom prst="rect">
              <a:avLst/>
            </a:prstGeom>
          </p:spPr>
          <p:txBody>
            <a:bodyPr lIns="0" tIns="0" rIns="0" bIns="0" rtlCol="0" anchor="t">
              <a:spAutoFit/>
            </a:bodyPr>
            <a:lstStyle/>
            <a:p>
              <a:pPr algn="ctr">
                <a:lnSpc>
                  <a:spcPts val="3779"/>
                </a:lnSpc>
              </a:pPr>
              <a:r>
                <a:rPr lang="en-US" sz="2699" dirty="0">
                  <a:solidFill>
                    <a:srgbClr val="90113E"/>
                  </a:solidFill>
                  <a:latin typeface="Barlow"/>
                  <a:ea typeface="Barlow"/>
                  <a:cs typeface="Barlow"/>
                  <a:sym typeface="Barlow"/>
                </a:rPr>
                <a:t>FOUNDER, CEO:</a:t>
              </a:r>
            </a:p>
          </p:txBody>
        </p:sp>
      </p:grpSp>
      <p:sp>
        <p:nvSpPr>
          <p:cNvPr id="25" name="AutoShape 25"/>
          <p:cNvSpPr/>
          <p:nvPr/>
        </p:nvSpPr>
        <p:spPr>
          <a:xfrm>
            <a:off x="0" y="0"/>
            <a:ext cx="1902317" cy="10287000"/>
          </a:xfrm>
          <a:prstGeom prst="rect">
            <a:avLst/>
          </a:prstGeom>
          <a:solidFill>
            <a:srgbClr val="90113E"/>
          </a:solidFill>
        </p:spPr>
      </p:sp>
      <p:sp>
        <p:nvSpPr>
          <p:cNvPr id="26" name="Freeform 2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r="-174813"/>
            </a:stretch>
          </a:blipFill>
        </p:spPr>
      </p:sp>
      <p:pic>
        <p:nvPicPr>
          <p:cNvPr id="28" name="Picture 27">
            <a:extLst>
              <a:ext uri="{FF2B5EF4-FFF2-40B4-BE49-F238E27FC236}">
                <a16:creationId xmlns:a16="http://schemas.microsoft.com/office/drawing/2014/main" id="{9979F66A-8A7C-11B9-EE5A-F7471B1F8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3150901"/>
            <a:ext cx="4651822" cy="6273996"/>
          </a:xfrm>
          <a:prstGeom prst="ellipse">
            <a:avLst/>
          </a:prstGeom>
          <a:ln>
            <a:noFill/>
          </a:ln>
          <a:effectLst>
            <a:softEdge rad="112500"/>
          </a:effectLst>
        </p:spPr>
      </p:pic>
      <p:sp>
        <p:nvSpPr>
          <p:cNvPr id="32" name="Slide Number Placeholder 31">
            <a:extLst>
              <a:ext uri="{FF2B5EF4-FFF2-40B4-BE49-F238E27FC236}">
                <a16:creationId xmlns:a16="http://schemas.microsoft.com/office/drawing/2014/main" id="{634B929C-DB3E-69C8-4CCB-60272AB06F6E}"/>
              </a:ext>
            </a:extLst>
          </p:cNvPr>
          <p:cNvSpPr>
            <a:spLocks noGrp="1"/>
          </p:cNvSpPr>
          <p:nvPr>
            <p:ph type="sldNum" sz="quarter" idx="12"/>
          </p:nvPr>
        </p:nvSpPr>
        <p:spPr>
          <a:xfrm>
            <a:off x="-19050" y="9928608"/>
            <a:ext cx="2133600" cy="365125"/>
          </a:xfrm>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4634" y="-84320"/>
            <a:ext cx="10455640" cy="10455640"/>
          </a:xfrm>
          <a:custGeom>
            <a:avLst/>
            <a:gdLst/>
            <a:ahLst/>
            <a:cxnLst/>
            <a:rect l="l" t="t" r="r" b="b"/>
            <a:pathLst>
              <a:path w="10455640" h="10455640">
                <a:moveTo>
                  <a:pt x="0" y="0"/>
                </a:moveTo>
                <a:lnTo>
                  <a:pt x="10455640" y="0"/>
                </a:lnTo>
                <a:lnTo>
                  <a:pt x="10455640" y="10455640"/>
                </a:lnTo>
                <a:lnTo>
                  <a:pt x="0" y="10455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21006" y="3830244"/>
            <a:ext cx="8604994" cy="6456757"/>
            <a:chOff x="0" y="285750"/>
            <a:chExt cx="13598772" cy="5449414"/>
          </a:xfrm>
        </p:grpSpPr>
        <p:sp>
          <p:nvSpPr>
            <p:cNvPr id="4" name="TextBox 4"/>
            <p:cNvSpPr txBox="1"/>
            <p:nvPr/>
          </p:nvSpPr>
          <p:spPr>
            <a:xfrm>
              <a:off x="0" y="285750"/>
              <a:ext cx="13598772" cy="2762250"/>
            </a:xfrm>
            <a:prstGeom prst="rect">
              <a:avLst/>
            </a:prstGeom>
          </p:spPr>
          <p:txBody>
            <a:bodyPr lIns="0" tIns="0" rIns="0" bIns="0" rtlCol="0" anchor="t">
              <a:spAutoFit/>
            </a:bodyPr>
            <a:lstStyle/>
            <a:p>
              <a:pPr algn="ctr">
                <a:lnSpc>
                  <a:spcPts val="15000"/>
                </a:lnSpc>
              </a:pPr>
              <a:r>
                <a:rPr lang="en-US" sz="15000" dirty="0">
                  <a:solidFill>
                    <a:srgbClr val="0BB6BC"/>
                  </a:solidFill>
                  <a:latin typeface="Barlow Semi-Bold"/>
                  <a:ea typeface="Barlow Semi-Bold"/>
                  <a:cs typeface="Barlow Semi-Bold"/>
                  <a:sym typeface="Barlow Semi-Bold"/>
                </a:rPr>
                <a:t>Thank you!</a:t>
              </a:r>
            </a:p>
          </p:txBody>
        </p:sp>
        <p:sp>
          <p:nvSpPr>
            <p:cNvPr id="5" name="TextBox 5"/>
            <p:cNvSpPr txBox="1"/>
            <p:nvPr/>
          </p:nvSpPr>
          <p:spPr>
            <a:xfrm>
              <a:off x="189847" y="3749151"/>
              <a:ext cx="13219076" cy="1986013"/>
            </a:xfrm>
            <a:prstGeom prst="rect">
              <a:avLst/>
            </a:prstGeom>
          </p:spPr>
          <p:txBody>
            <a:bodyPr lIns="0" tIns="0" rIns="0" bIns="0" rtlCol="0" anchor="t">
              <a:spAutoFit/>
            </a:bodyPr>
            <a:lstStyle/>
            <a:p>
              <a:pPr algn="ctr">
                <a:lnSpc>
                  <a:spcPts val="3779"/>
                </a:lnSpc>
              </a:pPr>
              <a:r>
                <a:rPr lang="en-US" sz="3200" dirty="0">
                  <a:solidFill>
                    <a:srgbClr val="90113E"/>
                  </a:solidFill>
                  <a:latin typeface="Barlow"/>
                  <a:ea typeface="Barlow"/>
                  <a:cs typeface="Barlow"/>
                  <a:sym typeface="Barlow"/>
                </a:rPr>
                <a:t>PHONE: 0741072279</a:t>
              </a:r>
            </a:p>
            <a:p>
              <a:pPr algn="ctr">
                <a:lnSpc>
                  <a:spcPts val="3779"/>
                </a:lnSpc>
              </a:pPr>
              <a:r>
                <a:rPr lang="en-US" sz="3200" dirty="0">
                  <a:solidFill>
                    <a:srgbClr val="90113E"/>
                  </a:solidFill>
                  <a:latin typeface="Barlow"/>
                  <a:ea typeface="Barlow"/>
                  <a:cs typeface="Barlow"/>
                  <a:sym typeface="Barlow"/>
                </a:rPr>
                <a:t>EMAIL:mickeygkatana@gmail.com</a:t>
              </a:r>
            </a:p>
            <a:p>
              <a:pPr algn="ctr">
                <a:lnSpc>
                  <a:spcPts val="4479"/>
                </a:lnSpc>
              </a:pPr>
              <a:endParaRPr lang="en-US" sz="3199" dirty="0">
                <a:solidFill>
                  <a:srgbClr val="000000"/>
                </a:solidFill>
                <a:latin typeface="Barlow Medium"/>
                <a:ea typeface="Barlow Medium"/>
                <a:cs typeface="Barlow Medium"/>
                <a:sym typeface="Barlow Medium"/>
              </a:endParaRPr>
            </a:p>
          </p:txBody>
        </p:sp>
      </p:grpSp>
      <p:sp>
        <p:nvSpPr>
          <p:cNvPr id="6" name="Freeform 6"/>
          <p:cNvSpPr/>
          <p:nvPr/>
        </p:nvSpPr>
        <p:spPr>
          <a:xfrm>
            <a:off x="14892730" y="1028700"/>
            <a:ext cx="2793363" cy="1396681"/>
          </a:xfrm>
          <a:custGeom>
            <a:avLst/>
            <a:gdLst/>
            <a:ahLst/>
            <a:cxnLst/>
            <a:rect l="l" t="t" r="r" b="b"/>
            <a:pathLst>
              <a:path w="2793363" h="1396681">
                <a:moveTo>
                  <a:pt x="0" y="0"/>
                </a:moveTo>
                <a:lnTo>
                  <a:pt x="2793363" y="0"/>
                </a:lnTo>
                <a:lnTo>
                  <a:pt x="2793363" y="1396681"/>
                </a:lnTo>
                <a:lnTo>
                  <a:pt x="0" y="1396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2825260" y="6798102"/>
            <a:ext cx="2438400" cy="2438400"/>
          </a:xfrm>
          <a:custGeom>
            <a:avLst/>
            <a:gdLst/>
            <a:ahLst/>
            <a:cxnLst/>
            <a:rect l="l" t="t" r="r" b="b"/>
            <a:pathLst>
              <a:path w="2438400" h="2438400">
                <a:moveTo>
                  <a:pt x="2438400" y="0"/>
                </a:moveTo>
                <a:lnTo>
                  <a:pt x="0" y="0"/>
                </a:lnTo>
                <a:lnTo>
                  <a:pt x="0" y="2438400"/>
                </a:lnTo>
                <a:lnTo>
                  <a:pt x="2438400" y="2438400"/>
                </a:lnTo>
                <a:lnTo>
                  <a:pt x="24384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29257" y="893789"/>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Slide Number Placeholder 12">
            <a:extLst>
              <a:ext uri="{FF2B5EF4-FFF2-40B4-BE49-F238E27FC236}">
                <a16:creationId xmlns:a16="http://schemas.microsoft.com/office/drawing/2014/main" id="{DEF8C2EE-3BE6-495E-146C-AF9A2602B629}"/>
              </a:ext>
            </a:extLst>
          </p:cNvPr>
          <p:cNvSpPr>
            <a:spLocks noGrp="1"/>
          </p:cNvSpPr>
          <p:nvPr>
            <p:ph type="sldNum" sz="quarter" idx="12"/>
          </p:nvPr>
        </p:nvSpPr>
        <p:spPr>
          <a:xfrm>
            <a:off x="0" y="9883775"/>
            <a:ext cx="2133600" cy="365125"/>
          </a:xfrm>
        </p:spPr>
        <p:txBody>
          <a:bodyPr/>
          <a:lstStyle/>
          <a:p>
            <a:fld id="{B6F15528-21DE-4FAA-801E-634DDDAF4B2B}" type="slidenum">
              <a:rPr lang="en-US" smtClean="0"/>
              <a:pPr/>
              <a:t>16</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815253" y="-349930"/>
            <a:ext cx="7158103" cy="10986860"/>
          </a:xfrm>
          <a:prstGeom prst="rect">
            <a:avLst/>
          </a:prstGeom>
          <a:solidFill>
            <a:srgbClr val="0BB6BC"/>
          </a:solidFill>
        </p:spPr>
      </p:sp>
      <p:sp>
        <p:nvSpPr>
          <p:cNvPr id="8" name="Freeform 8"/>
          <p:cNvSpPr/>
          <p:nvPr/>
        </p:nvSpPr>
        <p:spPr>
          <a:xfrm>
            <a:off x="629257" y="419100"/>
            <a:ext cx="1079292" cy="269823"/>
          </a:xfrm>
          <a:custGeom>
            <a:avLst/>
            <a:gdLst/>
            <a:ahLst/>
            <a:cxnLst/>
            <a:rect l="l" t="t" r="r" b="b"/>
            <a:pathLst>
              <a:path w="1079292" h="269823">
                <a:moveTo>
                  <a:pt x="0" y="0"/>
                </a:moveTo>
                <a:lnTo>
                  <a:pt x="1079292" y="0"/>
                </a:lnTo>
                <a:lnTo>
                  <a:pt x="1079292" y="269822"/>
                </a:lnTo>
                <a:lnTo>
                  <a:pt x="0" y="269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16">
            <a:extLst>
              <a:ext uri="{FF2B5EF4-FFF2-40B4-BE49-F238E27FC236}">
                <a16:creationId xmlns:a16="http://schemas.microsoft.com/office/drawing/2014/main" id="{01976E65-42A6-B339-3B78-6427A4B1DDDC}"/>
              </a:ext>
            </a:extLst>
          </p:cNvPr>
          <p:cNvSpPr txBox="1"/>
          <p:nvPr/>
        </p:nvSpPr>
        <p:spPr>
          <a:xfrm>
            <a:off x="609600" y="1133475"/>
            <a:ext cx="8686800" cy="974626"/>
          </a:xfrm>
          <a:prstGeom prst="rect">
            <a:avLst/>
          </a:prstGeom>
        </p:spPr>
        <p:txBody>
          <a:bodyPr wrap="square" lIns="0" tIns="0" rIns="0" bIns="0" rtlCol="0" anchor="t">
            <a:spAutoFit/>
          </a:bodyPr>
          <a:lstStyle/>
          <a:p>
            <a:pPr algn="l">
              <a:lnSpc>
                <a:spcPts val="7560"/>
              </a:lnSpc>
            </a:pPr>
            <a:r>
              <a:rPr lang="en-US" sz="6600" dirty="0">
                <a:solidFill>
                  <a:srgbClr val="17726D"/>
                </a:solidFill>
                <a:ea typeface="Inter Bold"/>
                <a:cs typeface="Inter Bold"/>
                <a:sym typeface="Inter Bold"/>
              </a:rPr>
              <a:t>PROBLEM</a:t>
            </a:r>
            <a:r>
              <a:rPr lang="en-US" sz="4800" dirty="0">
                <a:solidFill>
                  <a:srgbClr val="17726D"/>
                </a:solidFill>
                <a:latin typeface="Inter Bold"/>
                <a:ea typeface="Inter Bold"/>
                <a:cs typeface="Inter Bold"/>
                <a:sym typeface="Inter Bold"/>
              </a:rPr>
              <a:t> </a:t>
            </a:r>
            <a:r>
              <a:rPr lang="en-US" sz="6600" dirty="0">
                <a:solidFill>
                  <a:srgbClr val="17726D"/>
                </a:solidFill>
                <a:ea typeface="Inter Bold"/>
                <a:cs typeface="Inter Bold"/>
                <a:sym typeface="Inter Bold"/>
              </a:rPr>
              <a:t>STATEMENT</a:t>
            </a:r>
            <a:endParaRPr lang="en-US" sz="4800" dirty="0">
              <a:solidFill>
                <a:srgbClr val="17726D"/>
              </a:solidFill>
              <a:ea typeface="Inter Bold"/>
              <a:cs typeface="Inter Bold"/>
              <a:sym typeface="Inter Bold"/>
            </a:endParaRPr>
          </a:p>
        </p:txBody>
      </p:sp>
      <p:sp>
        <p:nvSpPr>
          <p:cNvPr id="10" name="TextBox 9">
            <a:extLst>
              <a:ext uri="{FF2B5EF4-FFF2-40B4-BE49-F238E27FC236}">
                <a16:creationId xmlns:a16="http://schemas.microsoft.com/office/drawing/2014/main" id="{E3E897BF-9441-322B-C5F6-9663194A8848}"/>
              </a:ext>
            </a:extLst>
          </p:cNvPr>
          <p:cNvSpPr txBox="1"/>
          <p:nvPr/>
        </p:nvSpPr>
        <p:spPr>
          <a:xfrm>
            <a:off x="990600" y="2840697"/>
            <a:ext cx="10991850" cy="6494085"/>
          </a:xfrm>
          <a:prstGeom prst="rect">
            <a:avLst/>
          </a:prstGeom>
          <a:noFill/>
        </p:spPr>
        <p:txBody>
          <a:bodyPr wrap="square" rtlCol="0">
            <a:spAutoFit/>
          </a:bodyPr>
          <a:lstStyle/>
          <a:p>
            <a:r>
              <a:rPr lang="en-US" sz="3200" dirty="0"/>
              <a:t>In our fast-paced world, consumers are increasingly demanding fresh, high-quality food delivered conveniently to their doorsteps.</a:t>
            </a:r>
          </a:p>
          <a:p>
            <a:endParaRPr lang="en-US" sz="3200" dirty="0"/>
          </a:p>
          <a:p>
            <a:r>
              <a:rPr lang="en-US" sz="3200" dirty="0"/>
              <a:t>However, the chicken supply chain is riddled with issues:</a:t>
            </a:r>
          </a:p>
          <a:p>
            <a:r>
              <a:rPr lang="en-US" sz="3200" dirty="0"/>
              <a:t>  - Limited access to local suppliers.</a:t>
            </a:r>
          </a:p>
          <a:p>
            <a:r>
              <a:rPr lang="en-US" sz="3200" dirty="0"/>
              <a:t>  - Inconvenient purchasing and delivery options.</a:t>
            </a:r>
          </a:p>
          <a:p>
            <a:r>
              <a:rPr lang="en-US" sz="3200" dirty="0"/>
              <a:t>  - Lack of transparency and trust in sourcing.</a:t>
            </a:r>
          </a:p>
          <a:p>
            <a:r>
              <a:rPr lang="en-US" sz="3200" dirty="0"/>
              <a:t>  - Inconsistent quality and freshness.</a:t>
            </a:r>
          </a:p>
          <a:p>
            <a:endParaRPr lang="en-US" sz="3200" dirty="0"/>
          </a:p>
          <a:p>
            <a:r>
              <a:rPr lang="en-US" sz="3200" dirty="0"/>
              <a:t>Consumers and restaurants struggle to find reliable sources of fresh chicken, leading to dissatisfaction and missed opportunities for suppliers.</a:t>
            </a:r>
          </a:p>
        </p:txBody>
      </p:sp>
      <p:sp>
        <p:nvSpPr>
          <p:cNvPr id="11" name="AutoShape 18">
            <a:extLst>
              <a:ext uri="{FF2B5EF4-FFF2-40B4-BE49-F238E27FC236}">
                <a16:creationId xmlns:a16="http://schemas.microsoft.com/office/drawing/2014/main" id="{0DAB8B0C-31D2-5F79-CB9D-8D4A9013F2A4}"/>
              </a:ext>
            </a:extLst>
          </p:cNvPr>
          <p:cNvSpPr/>
          <p:nvPr/>
        </p:nvSpPr>
        <p:spPr>
          <a:xfrm flipH="1">
            <a:off x="629257" y="3238500"/>
            <a:ext cx="0" cy="5638800"/>
          </a:xfrm>
          <a:prstGeom prst="line">
            <a:avLst/>
          </a:prstGeom>
          <a:ln w="76200" cap="flat">
            <a:solidFill>
              <a:srgbClr val="EAE4D2"/>
            </a:solidFill>
            <a:prstDash val="solid"/>
            <a:headEnd type="none" w="sm" len="sm"/>
            <a:tailEnd type="none" w="sm" len="sm"/>
          </a:ln>
        </p:spPr>
      </p:sp>
      <p:pic>
        <p:nvPicPr>
          <p:cNvPr id="13" name="Picture 12">
            <a:extLst>
              <a:ext uri="{FF2B5EF4-FFF2-40B4-BE49-F238E27FC236}">
                <a16:creationId xmlns:a16="http://schemas.microsoft.com/office/drawing/2014/main" id="{F0245FF7-F88B-3422-DC81-583666638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9850" y="1133474"/>
            <a:ext cx="5276150" cy="7591583"/>
          </a:xfrm>
          <a:prstGeom prst="rect">
            <a:avLst/>
          </a:prstGeom>
        </p:spPr>
      </p:pic>
      <p:sp>
        <p:nvSpPr>
          <p:cNvPr id="6" name="Slide Number Placeholder 5">
            <a:extLst>
              <a:ext uri="{FF2B5EF4-FFF2-40B4-BE49-F238E27FC236}">
                <a16:creationId xmlns:a16="http://schemas.microsoft.com/office/drawing/2014/main" id="{5158636A-F70B-55C4-A0FA-8CD3F0D6C758}"/>
              </a:ext>
            </a:extLst>
          </p:cNvPr>
          <p:cNvSpPr>
            <a:spLocks noGrp="1"/>
          </p:cNvSpPr>
          <p:nvPr>
            <p:ph type="sldNum" sz="quarter" idx="12"/>
          </p:nvPr>
        </p:nvSpPr>
        <p:spPr>
          <a:xfrm>
            <a:off x="0" y="9922686"/>
            <a:ext cx="2133600" cy="365125"/>
          </a:xfrm>
        </p:spPr>
        <p:txBody>
          <a:bodyPr/>
          <a:lstStyle/>
          <a:p>
            <a:fld id="{B6F15528-21DE-4FAA-801E-634DDDAF4B2B}"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19">
            <a:extLst>
              <a:ext uri="{FF2B5EF4-FFF2-40B4-BE49-F238E27FC236}">
                <a16:creationId xmlns:a16="http://schemas.microsoft.com/office/drawing/2014/main" id="{85565B60-DDE2-4CA3-9C25-1D4C2BA6685C}"/>
              </a:ext>
            </a:extLst>
          </p:cNvPr>
          <p:cNvGrpSpPr/>
          <p:nvPr/>
        </p:nvGrpSpPr>
        <p:grpSpPr>
          <a:xfrm>
            <a:off x="-1061650" y="8039100"/>
            <a:ext cx="3803190" cy="3803190"/>
            <a:chOff x="0" y="0"/>
            <a:chExt cx="812800" cy="812800"/>
          </a:xfrm>
        </p:grpSpPr>
        <p:sp>
          <p:nvSpPr>
            <p:cNvPr id="22" name="Freeform 20">
              <a:extLst>
                <a:ext uri="{FF2B5EF4-FFF2-40B4-BE49-F238E27FC236}">
                  <a16:creationId xmlns:a16="http://schemas.microsoft.com/office/drawing/2014/main" id="{780E6F18-8AB1-B1E8-7C0A-A11F29E1B9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3" name="TextBox 21">
              <a:extLst>
                <a:ext uri="{FF2B5EF4-FFF2-40B4-BE49-F238E27FC236}">
                  <a16:creationId xmlns:a16="http://schemas.microsoft.com/office/drawing/2014/main" id="{86016E04-1EF6-0F7E-5C63-5E7DD1C220BB}"/>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 name="Group 2"/>
          <p:cNvGrpSpPr/>
          <p:nvPr/>
        </p:nvGrpSpPr>
        <p:grpSpPr>
          <a:xfrm>
            <a:off x="914400" y="8656308"/>
            <a:ext cx="1059192" cy="1059192"/>
            <a:chOff x="0" y="0"/>
            <a:chExt cx="1412257" cy="1412257"/>
          </a:xfrm>
        </p:grpSpPr>
        <p:grpSp>
          <p:nvGrpSpPr>
            <p:cNvPr id="3" name="Group 3"/>
            <p:cNvGrpSpPr/>
            <p:nvPr/>
          </p:nvGrpSpPr>
          <p:grpSpPr>
            <a:xfrm>
              <a:off x="0" y="0"/>
              <a:ext cx="1412257" cy="141225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0113E"/>
              </a:solidFill>
            </p:spPr>
          </p:sp>
        </p:grpSp>
        <p:sp>
          <p:nvSpPr>
            <p:cNvPr id="5" name="Freeform 5"/>
            <p:cNvSpPr/>
            <p:nvPr/>
          </p:nvSpPr>
          <p:spPr>
            <a:xfrm>
              <a:off x="474293" y="543843"/>
              <a:ext cx="463671" cy="324570"/>
            </a:xfrm>
            <a:custGeom>
              <a:avLst/>
              <a:gdLst/>
              <a:ahLst/>
              <a:cxnLst/>
              <a:rect l="l" t="t" r="r" b="b"/>
              <a:pathLst>
                <a:path w="463671" h="324570">
                  <a:moveTo>
                    <a:pt x="0" y="0"/>
                  </a:moveTo>
                  <a:lnTo>
                    <a:pt x="463671" y="0"/>
                  </a:lnTo>
                  <a:lnTo>
                    <a:pt x="463671" y="324570"/>
                  </a:lnTo>
                  <a:lnTo>
                    <a:pt x="0" y="324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7050357" y="9484941"/>
            <a:ext cx="798886" cy="334130"/>
          </a:xfrm>
          <a:prstGeom prst="rect">
            <a:avLst/>
          </a:prstGeom>
        </p:spPr>
        <p:txBody>
          <a:bodyPr lIns="0" tIns="0" rIns="0" bIns="0" rtlCol="0" anchor="t">
            <a:spAutoFit/>
          </a:bodyPr>
          <a:lstStyle/>
          <a:p>
            <a:pPr algn="r">
              <a:lnSpc>
                <a:spcPts val="2749"/>
              </a:lnSpc>
            </a:pPr>
            <a:r>
              <a:rPr lang="en-US" sz="2199">
                <a:solidFill>
                  <a:srgbClr val="90113E"/>
                </a:solidFill>
                <a:ea typeface="Barlow Semi-Bold"/>
                <a:cs typeface="Barlow Semi-Bold"/>
                <a:sym typeface="Barlow Semi-Bold"/>
              </a:rPr>
              <a:t>06</a:t>
            </a:r>
          </a:p>
        </p:txBody>
      </p:sp>
      <p:grpSp>
        <p:nvGrpSpPr>
          <p:cNvPr id="9" name="Group 2">
            <a:extLst>
              <a:ext uri="{FF2B5EF4-FFF2-40B4-BE49-F238E27FC236}">
                <a16:creationId xmlns:a16="http://schemas.microsoft.com/office/drawing/2014/main" id="{57DAE1E0-7752-67B6-05D1-7B8E4C41643F}"/>
              </a:ext>
            </a:extLst>
          </p:cNvPr>
          <p:cNvGrpSpPr/>
          <p:nvPr/>
        </p:nvGrpSpPr>
        <p:grpSpPr>
          <a:xfrm>
            <a:off x="12634610" y="0"/>
            <a:ext cx="5653390" cy="10287000"/>
            <a:chOff x="0" y="0"/>
            <a:chExt cx="1488959" cy="2709333"/>
          </a:xfrm>
        </p:grpSpPr>
        <p:sp>
          <p:nvSpPr>
            <p:cNvPr id="10" name="Freeform 3">
              <a:extLst>
                <a:ext uri="{FF2B5EF4-FFF2-40B4-BE49-F238E27FC236}">
                  <a16:creationId xmlns:a16="http://schemas.microsoft.com/office/drawing/2014/main" id="{4A8AB5DB-BB92-B272-B5C3-2277913A9591}"/>
                </a:ext>
              </a:extLst>
            </p:cNvPr>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sp>
        <p:sp>
          <p:nvSpPr>
            <p:cNvPr id="11" name="TextBox 4">
              <a:extLst>
                <a:ext uri="{FF2B5EF4-FFF2-40B4-BE49-F238E27FC236}">
                  <a16:creationId xmlns:a16="http://schemas.microsoft.com/office/drawing/2014/main" id="{7A090B31-9AAD-0A43-70EC-3811C345836B}"/>
                </a:ext>
              </a:extLst>
            </p:cNvPr>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12" name="Group 7">
            <a:extLst>
              <a:ext uri="{FF2B5EF4-FFF2-40B4-BE49-F238E27FC236}">
                <a16:creationId xmlns:a16="http://schemas.microsoft.com/office/drawing/2014/main" id="{7024532A-300B-E68E-DD02-5F5435E6FA16}"/>
              </a:ext>
            </a:extLst>
          </p:cNvPr>
          <p:cNvGrpSpPr/>
          <p:nvPr/>
        </p:nvGrpSpPr>
        <p:grpSpPr>
          <a:xfrm>
            <a:off x="839945" y="2400300"/>
            <a:ext cx="877649" cy="877649"/>
            <a:chOff x="0" y="0"/>
            <a:chExt cx="812800" cy="812800"/>
          </a:xfrm>
        </p:grpSpPr>
        <p:sp>
          <p:nvSpPr>
            <p:cNvPr id="13" name="Freeform 8">
              <a:extLst>
                <a:ext uri="{FF2B5EF4-FFF2-40B4-BE49-F238E27FC236}">
                  <a16:creationId xmlns:a16="http://schemas.microsoft.com/office/drawing/2014/main" id="{25E04072-6884-88BF-AADE-F7BA95E7A1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4" name="TextBox 9">
              <a:extLst>
                <a:ext uri="{FF2B5EF4-FFF2-40B4-BE49-F238E27FC236}">
                  <a16:creationId xmlns:a16="http://schemas.microsoft.com/office/drawing/2014/main" id="{76D96D0B-5384-2279-B7C7-C7D482C2E30B}"/>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ea typeface="Inter Bold"/>
                  <a:cs typeface="Inter Bold"/>
                  <a:sym typeface="Inter Bold"/>
                </a:rPr>
                <a:t>01</a:t>
              </a:r>
            </a:p>
          </p:txBody>
        </p:sp>
      </p:grpSp>
      <p:grpSp>
        <p:nvGrpSpPr>
          <p:cNvPr id="15" name="Group 10">
            <a:extLst>
              <a:ext uri="{FF2B5EF4-FFF2-40B4-BE49-F238E27FC236}">
                <a16:creationId xmlns:a16="http://schemas.microsoft.com/office/drawing/2014/main" id="{FD21D9E0-65AB-386A-26A3-C4497541CA3C}"/>
              </a:ext>
            </a:extLst>
          </p:cNvPr>
          <p:cNvGrpSpPr/>
          <p:nvPr/>
        </p:nvGrpSpPr>
        <p:grpSpPr>
          <a:xfrm>
            <a:off x="9296400" y="1638300"/>
            <a:ext cx="877649" cy="877649"/>
            <a:chOff x="0" y="0"/>
            <a:chExt cx="812800" cy="812800"/>
          </a:xfrm>
        </p:grpSpPr>
        <p:sp>
          <p:nvSpPr>
            <p:cNvPr id="16" name="Freeform 11">
              <a:extLst>
                <a:ext uri="{FF2B5EF4-FFF2-40B4-BE49-F238E27FC236}">
                  <a16:creationId xmlns:a16="http://schemas.microsoft.com/office/drawing/2014/main" id="{84736C7A-F2F4-BFCB-F02F-08F5FCF6CD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7" name="TextBox 12">
              <a:extLst>
                <a:ext uri="{FF2B5EF4-FFF2-40B4-BE49-F238E27FC236}">
                  <a16:creationId xmlns:a16="http://schemas.microsoft.com/office/drawing/2014/main" id="{BE067463-65C4-72EC-AF44-80C33BF18B25}"/>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ea typeface="Inter Bold"/>
                  <a:cs typeface="Inter Bold"/>
                  <a:sym typeface="Inter Bold"/>
                </a:rPr>
                <a:t>02</a:t>
              </a:r>
            </a:p>
          </p:txBody>
        </p:sp>
      </p:grpSp>
      <p:grpSp>
        <p:nvGrpSpPr>
          <p:cNvPr id="18" name="Group 16">
            <a:extLst>
              <a:ext uri="{FF2B5EF4-FFF2-40B4-BE49-F238E27FC236}">
                <a16:creationId xmlns:a16="http://schemas.microsoft.com/office/drawing/2014/main" id="{B745A160-ACFD-FCEC-051E-5A06EFFC1310}"/>
              </a:ext>
            </a:extLst>
          </p:cNvPr>
          <p:cNvGrpSpPr/>
          <p:nvPr/>
        </p:nvGrpSpPr>
        <p:grpSpPr>
          <a:xfrm>
            <a:off x="17400866" y="0"/>
            <a:ext cx="863406" cy="1914819"/>
            <a:chOff x="0" y="0"/>
            <a:chExt cx="227399" cy="504314"/>
          </a:xfrm>
        </p:grpSpPr>
        <p:sp>
          <p:nvSpPr>
            <p:cNvPr id="19" name="Freeform 17">
              <a:extLst>
                <a:ext uri="{FF2B5EF4-FFF2-40B4-BE49-F238E27FC236}">
                  <a16:creationId xmlns:a16="http://schemas.microsoft.com/office/drawing/2014/main" id="{318A25CB-D61D-01A1-3001-57802B88DE16}"/>
                </a:ext>
              </a:extLst>
            </p:cNvPr>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sp>
        <p:sp>
          <p:nvSpPr>
            <p:cNvPr id="20" name="TextBox 18">
              <a:extLst>
                <a:ext uri="{FF2B5EF4-FFF2-40B4-BE49-F238E27FC236}">
                  <a16:creationId xmlns:a16="http://schemas.microsoft.com/office/drawing/2014/main" id="{6AF58940-9949-D8F3-EC56-837C99E89155}"/>
                </a:ext>
              </a:extLst>
            </p:cNvPr>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sp>
        <p:nvSpPr>
          <p:cNvPr id="27" name="TextBox 25">
            <a:extLst>
              <a:ext uri="{FF2B5EF4-FFF2-40B4-BE49-F238E27FC236}">
                <a16:creationId xmlns:a16="http://schemas.microsoft.com/office/drawing/2014/main" id="{B7C7DDE8-CED2-B3BF-9E61-F41A05A6DB4B}"/>
              </a:ext>
            </a:extLst>
          </p:cNvPr>
          <p:cNvSpPr txBox="1"/>
          <p:nvPr/>
        </p:nvSpPr>
        <p:spPr>
          <a:xfrm>
            <a:off x="839945" y="562269"/>
            <a:ext cx="7149728" cy="984885"/>
          </a:xfrm>
          <a:prstGeom prst="rect">
            <a:avLst/>
          </a:prstGeom>
        </p:spPr>
        <p:txBody>
          <a:bodyPr lIns="0" tIns="0" rIns="0" bIns="0" rtlCol="0" anchor="t">
            <a:spAutoFit/>
          </a:bodyPr>
          <a:lstStyle/>
          <a:p>
            <a:pPr algn="l">
              <a:lnSpc>
                <a:spcPts val="7560"/>
              </a:lnSpc>
            </a:pPr>
            <a:r>
              <a:rPr lang="en-US" sz="6600" dirty="0">
                <a:solidFill>
                  <a:srgbClr val="17726D"/>
                </a:solidFill>
                <a:ea typeface="Inter Bold"/>
                <a:cs typeface="Inter Bold"/>
                <a:sym typeface="Inter Bold"/>
              </a:rPr>
              <a:t>PROBLEMS</a:t>
            </a:r>
            <a:endParaRPr lang="en-US" sz="7200" dirty="0">
              <a:solidFill>
                <a:srgbClr val="17726D"/>
              </a:solidFill>
              <a:ea typeface="Inter Bold"/>
              <a:cs typeface="Inter Bold"/>
              <a:sym typeface="Inter Bold"/>
            </a:endParaRPr>
          </a:p>
        </p:txBody>
      </p:sp>
      <p:sp>
        <p:nvSpPr>
          <p:cNvPr id="28" name="TextBox 26">
            <a:extLst>
              <a:ext uri="{FF2B5EF4-FFF2-40B4-BE49-F238E27FC236}">
                <a16:creationId xmlns:a16="http://schemas.microsoft.com/office/drawing/2014/main" id="{3C03ABE6-22A2-90F7-85BD-E0B81E2158F1}"/>
              </a:ext>
            </a:extLst>
          </p:cNvPr>
          <p:cNvSpPr txBox="1"/>
          <p:nvPr/>
        </p:nvSpPr>
        <p:spPr>
          <a:xfrm>
            <a:off x="957355" y="1597897"/>
            <a:ext cx="6818840" cy="408253"/>
          </a:xfrm>
          <a:prstGeom prst="rect">
            <a:avLst/>
          </a:prstGeom>
        </p:spPr>
        <p:txBody>
          <a:bodyPr lIns="0" tIns="0" rIns="0" bIns="0" rtlCol="0" anchor="t">
            <a:spAutoFit/>
          </a:bodyPr>
          <a:lstStyle/>
          <a:p>
            <a:pPr marL="0" lvl="0" indent="0" algn="l">
              <a:lnSpc>
                <a:spcPts val="3359"/>
              </a:lnSpc>
            </a:pPr>
            <a:r>
              <a:rPr lang="en-US" sz="2400" spc="177" dirty="0">
                <a:solidFill>
                  <a:srgbClr val="000000"/>
                </a:solidFill>
                <a:ea typeface="Open Sans Bold"/>
                <a:cs typeface="Open Sans Bold"/>
                <a:sym typeface="Open Sans Bold"/>
              </a:rPr>
              <a:t>WE WILL SOLVE THE PROBLEMS</a:t>
            </a:r>
          </a:p>
        </p:txBody>
      </p:sp>
      <p:sp>
        <p:nvSpPr>
          <p:cNvPr id="29" name="TextBox 27">
            <a:extLst>
              <a:ext uri="{FF2B5EF4-FFF2-40B4-BE49-F238E27FC236}">
                <a16:creationId xmlns:a16="http://schemas.microsoft.com/office/drawing/2014/main" id="{0B3D399E-E2C3-7E4A-D547-15114F31A28B}"/>
              </a:ext>
            </a:extLst>
          </p:cNvPr>
          <p:cNvSpPr txBox="1"/>
          <p:nvPr/>
        </p:nvSpPr>
        <p:spPr>
          <a:xfrm>
            <a:off x="1925690" y="2553428"/>
            <a:ext cx="5850505" cy="456472"/>
          </a:xfrm>
          <a:prstGeom prst="rect">
            <a:avLst/>
          </a:prstGeom>
        </p:spPr>
        <p:txBody>
          <a:bodyPr wrap="square" lIns="0" tIns="0" rIns="0" bIns="0" rtlCol="0" anchor="t">
            <a:spAutoFit/>
          </a:bodyPr>
          <a:lstStyle/>
          <a:p>
            <a:pPr algn="l">
              <a:lnSpc>
                <a:spcPts val="3779"/>
              </a:lnSpc>
            </a:pPr>
            <a:r>
              <a:rPr lang="en-US" sz="2800" b="1" dirty="0">
                <a:solidFill>
                  <a:srgbClr val="000000"/>
                </a:solidFill>
                <a:ea typeface="Open Sans"/>
                <a:cs typeface="Open Sans"/>
                <a:sym typeface="Open Sans"/>
              </a:rPr>
              <a:t>Limited Access to Local Suppliers</a:t>
            </a:r>
            <a:endParaRPr lang="en-US" sz="2699" b="1" dirty="0">
              <a:solidFill>
                <a:srgbClr val="000000"/>
              </a:solidFill>
              <a:ea typeface="Inter Bold"/>
              <a:cs typeface="Inter Bold"/>
              <a:sym typeface="Inter Bold"/>
            </a:endParaRPr>
          </a:p>
        </p:txBody>
      </p:sp>
      <p:sp>
        <p:nvSpPr>
          <p:cNvPr id="30" name="TextBox 28">
            <a:extLst>
              <a:ext uri="{FF2B5EF4-FFF2-40B4-BE49-F238E27FC236}">
                <a16:creationId xmlns:a16="http://schemas.microsoft.com/office/drawing/2014/main" id="{F9450DCB-2E08-B122-DBD4-1F1318EB7C07}"/>
              </a:ext>
            </a:extLst>
          </p:cNvPr>
          <p:cNvSpPr txBox="1"/>
          <p:nvPr/>
        </p:nvSpPr>
        <p:spPr>
          <a:xfrm>
            <a:off x="10287000" y="1790700"/>
            <a:ext cx="6724627" cy="456472"/>
          </a:xfrm>
          <a:prstGeom prst="rect">
            <a:avLst/>
          </a:prstGeom>
        </p:spPr>
        <p:txBody>
          <a:bodyPr wrap="square" lIns="0" tIns="0" rIns="0" bIns="0" rtlCol="0" anchor="t">
            <a:spAutoFit/>
          </a:bodyPr>
          <a:lstStyle/>
          <a:p>
            <a:pPr algn="l">
              <a:lnSpc>
                <a:spcPts val="3779"/>
              </a:lnSpc>
            </a:pPr>
            <a:r>
              <a:rPr lang="en-US" sz="2800" b="1" dirty="0">
                <a:solidFill>
                  <a:srgbClr val="000000"/>
                </a:solidFill>
                <a:ea typeface="Open Sans"/>
                <a:cs typeface="Open Sans"/>
                <a:sym typeface="Open Sans"/>
              </a:rPr>
              <a:t>Inconvenient Purchasing and Delivery</a:t>
            </a:r>
            <a:endParaRPr lang="en-US" sz="2699" b="1" dirty="0">
              <a:solidFill>
                <a:srgbClr val="000000"/>
              </a:solidFill>
              <a:ea typeface="Inter Bold"/>
              <a:cs typeface="Inter Bold"/>
              <a:sym typeface="Inter Bold"/>
            </a:endParaRPr>
          </a:p>
        </p:txBody>
      </p:sp>
      <p:sp>
        <p:nvSpPr>
          <p:cNvPr id="31" name="TextBox 30">
            <a:extLst>
              <a:ext uri="{FF2B5EF4-FFF2-40B4-BE49-F238E27FC236}">
                <a16:creationId xmlns:a16="http://schemas.microsoft.com/office/drawing/2014/main" id="{08CDC6B9-702D-2C77-6C91-1683E00D88BF}"/>
              </a:ext>
            </a:extLst>
          </p:cNvPr>
          <p:cNvSpPr txBox="1"/>
          <p:nvPr/>
        </p:nvSpPr>
        <p:spPr>
          <a:xfrm>
            <a:off x="1925690" y="3086100"/>
            <a:ext cx="6724626" cy="2807756"/>
          </a:xfrm>
          <a:prstGeom prst="rect">
            <a:avLst/>
          </a:prstGeom>
        </p:spPr>
        <p:txBody>
          <a:bodyPr lIns="0" tIns="0" rIns="0" bIns="0" rtlCol="0" anchor="t">
            <a:spAutoFit/>
          </a:bodyPr>
          <a:lstStyle/>
          <a:p>
            <a:pPr marL="0" lvl="0" indent="0" algn="just">
              <a:lnSpc>
                <a:spcPts val="3720"/>
              </a:lnSpc>
            </a:pPr>
            <a:r>
              <a:rPr lang="en-US" sz="2800" dirty="0">
                <a:solidFill>
                  <a:srgbClr val="000000"/>
                </a:solidFill>
                <a:ea typeface="Open Sans"/>
                <a:cs typeface="Open Sans"/>
                <a:sym typeface="Open Sans"/>
              </a:rPr>
              <a:t>Consumers and businesses struggle to find and connect with local chicken suppliers as many of these suppliers do not have the resources or platforms to market themselves effectively, limiting consumer awareness of their products.  </a:t>
            </a:r>
          </a:p>
        </p:txBody>
      </p:sp>
      <p:sp>
        <p:nvSpPr>
          <p:cNvPr id="32" name="TextBox 31">
            <a:extLst>
              <a:ext uri="{FF2B5EF4-FFF2-40B4-BE49-F238E27FC236}">
                <a16:creationId xmlns:a16="http://schemas.microsoft.com/office/drawing/2014/main" id="{C3B15028-7D07-A23E-7BCE-9AB1E00F16C9}"/>
              </a:ext>
            </a:extLst>
          </p:cNvPr>
          <p:cNvSpPr txBox="1"/>
          <p:nvPr/>
        </p:nvSpPr>
        <p:spPr>
          <a:xfrm>
            <a:off x="10236756" y="2476500"/>
            <a:ext cx="7079670" cy="3772058"/>
          </a:xfrm>
          <a:prstGeom prst="rect">
            <a:avLst/>
          </a:prstGeom>
        </p:spPr>
        <p:txBody>
          <a:bodyPr wrap="square" lIns="0" tIns="0" rIns="0" bIns="0" rtlCol="0" anchor="t">
            <a:spAutoFit/>
          </a:bodyPr>
          <a:lstStyle/>
          <a:p>
            <a:pPr marL="0" lvl="0" indent="0">
              <a:lnSpc>
                <a:spcPts val="3720"/>
              </a:lnSpc>
            </a:pPr>
            <a:r>
              <a:rPr lang="en-US" sz="2800" dirty="0">
                <a:solidFill>
                  <a:srgbClr val="000000"/>
                </a:solidFill>
                <a:ea typeface="Open Sans"/>
                <a:cs typeface="Open Sans"/>
                <a:sym typeface="Open Sans"/>
              </a:rPr>
              <a:t>Traditional purchasing methods for chicken are often time-consuming and inconvenient. Consumers must visit physical stores or markets, which can be inconvenient, especially for those with busy schedules.  </a:t>
            </a:r>
          </a:p>
          <a:p>
            <a:pPr marL="0" lvl="0" indent="0" algn="just">
              <a:lnSpc>
                <a:spcPts val="3720"/>
              </a:lnSpc>
            </a:pPr>
            <a:r>
              <a:rPr lang="en-US" sz="2800" dirty="0">
                <a:solidFill>
                  <a:srgbClr val="000000"/>
                </a:solidFill>
                <a:ea typeface="Open Sans"/>
                <a:cs typeface="Open Sans"/>
                <a:sym typeface="Open Sans"/>
              </a:rPr>
              <a:t>Limited Hours as Retail outlets have specific operating hours, limiting flexibility for consumers to purchase at their convenience.</a:t>
            </a:r>
          </a:p>
        </p:txBody>
      </p:sp>
      <p:grpSp>
        <p:nvGrpSpPr>
          <p:cNvPr id="33" name="Group 33">
            <a:extLst>
              <a:ext uri="{FF2B5EF4-FFF2-40B4-BE49-F238E27FC236}">
                <a16:creationId xmlns:a16="http://schemas.microsoft.com/office/drawing/2014/main" id="{BB5EA292-8FA9-9D11-40E5-E63F54D7E0FE}"/>
              </a:ext>
            </a:extLst>
          </p:cNvPr>
          <p:cNvGrpSpPr/>
          <p:nvPr/>
        </p:nvGrpSpPr>
        <p:grpSpPr>
          <a:xfrm>
            <a:off x="9232905" y="671110"/>
            <a:ext cx="715180" cy="715180"/>
            <a:chOff x="0" y="0"/>
            <a:chExt cx="812800" cy="812800"/>
          </a:xfrm>
        </p:grpSpPr>
        <p:sp>
          <p:nvSpPr>
            <p:cNvPr id="34" name="Freeform 34">
              <a:extLst>
                <a:ext uri="{FF2B5EF4-FFF2-40B4-BE49-F238E27FC236}">
                  <a16:creationId xmlns:a16="http://schemas.microsoft.com/office/drawing/2014/main" id="{91563F90-6A24-D9EC-1F6E-D476C232F9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35" name="TextBox 35">
              <a:extLst>
                <a:ext uri="{FF2B5EF4-FFF2-40B4-BE49-F238E27FC236}">
                  <a16:creationId xmlns:a16="http://schemas.microsoft.com/office/drawing/2014/main" id="{05C2BD08-B105-C4E2-7F29-AFF3BEB7B643}"/>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36" name="Group 13">
            <a:extLst>
              <a:ext uri="{FF2B5EF4-FFF2-40B4-BE49-F238E27FC236}">
                <a16:creationId xmlns:a16="http://schemas.microsoft.com/office/drawing/2014/main" id="{8838445A-2551-C746-1612-10857FE41662}"/>
              </a:ext>
            </a:extLst>
          </p:cNvPr>
          <p:cNvGrpSpPr/>
          <p:nvPr/>
        </p:nvGrpSpPr>
        <p:grpSpPr>
          <a:xfrm>
            <a:off x="762000" y="6438900"/>
            <a:ext cx="877649" cy="877649"/>
            <a:chOff x="0" y="0"/>
            <a:chExt cx="812800" cy="812800"/>
          </a:xfrm>
        </p:grpSpPr>
        <p:sp>
          <p:nvSpPr>
            <p:cNvPr id="37" name="Freeform 14">
              <a:extLst>
                <a:ext uri="{FF2B5EF4-FFF2-40B4-BE49-F238E27FC236}">
                  <a16:creationId xmlns:a16="http://schemas.microsoft.com/office/drawing/2014/main" id="{3B06FDF0-A4FA-1DA1-386B-89A7EE14C0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38" name="TextBox 15">
              <a:extLst>
                <a:ext uri="{FF2B5EF4-FFF2-40B4-BE49-F238E27FC236}">
                  <a16:creationId xmlns:a16="http://schemas.microsoft.com/office/drawing/2014/main" id="{876A2D2E-079D-8E7A-5F5B-01C61B6C30B0}"/>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ea typeface="Inter Bold"/>
                  <a:cs typeface="Inter Bold"/>
                  <a:sym typeface="Inter Bold"/>
                </a:rPr>
                <a:t>03</a:t>
              </a:r>
            </a:p>
          </p:txBody>
        </p:sp>
      </p:grpSp>
      <p:sp>
        <p:nvSpPr>
          <p:cNvPr id="39" name="TextBox 29">
            <a:extLst>
              <a:ext uri="{FF2B5EF4-FFF2-40B4-BE49-F238E27FC236}">
                <a16:creationId xmlns:a16="http://schemas.microsoft.com/office/drawing/2014/main" id="{7E879FDB-CA43-2352-1447-9E3555932C06}"/>
              </a:ext>
            </a:extLst>
          </p:cNvPr>
          <p:cNvSpPr txBox="1"/>
          <p:nvPr/>
        </p:nvSpPr>
        <p:spPr>
          <a:xfrm>
            <a:off x="2025970" y="6591301"/>
            <a:ext cx="7499030" cy="454804"/>
          </a:xfrm>
          <a:prstGeom prst="rect">
            <a:avLst/>
          </a:prstGeom>
        </p:spPr>
        <p:txBody>
          <a:bodyPr wrap="square" lIns="0" tIns="0" rIns="0" bIns="0" rtlCol="0" anchor="t">
            <a:spAutoFit/>
          </a:bodyPr>
          <a:lstStyle/>
          <a:p>
            <a:pPr algn="l">
              <a:lnSpc>
                <a:spcPts val="3779"/>
              </a:lnSpc>
            </a:pPr>
            <a:r>
              <a:rPr lang="en-US" sz="2699" b="1" dirty="0">
                <a:solidFill>
                  <a:srgbClr val="000000"/>
                </a:solidFill>
                <a:ea typeface="Open Sans Medium" panose="020B0604020202020204" charset="0"/>
                <a:cs typeface="Open Sans Medium" panose="020B0604020202020204" charset="0"/>
                <a:sym typeface="Inter Bold"/>
              </a:rPr>
              <a:t>Lack of Transparency and Trust in Sourcing</a:t>
            </a:r>
          </a:p>
        </p:txBody>
      </p:sp>
      <p:sp>
        <p:nvSpPr>
          <p:cNvPr id="40" name="TextBox 39">
            <a:extLst>
              <a:ext uri="{FF2B5EF4-FFF2-40B4-BE49-F238E27FC236}">
                <a16:creationId xmlns:a16="http://schemas.microsoft.com/office/drawing/2014/main" id="{38338205-B2CD-0F68-17BE-39E64B13E3BC}"/>
              </a:ext>
            </a:extLst>
          </p:cNvPr>
          <p:cNvSpPr txBox="1"/>
          <p:nvPr/>
        </p:nvSpPr>
        <p:spPr>
          <a:xfrm>
            <a:off x="1905000" y="7234270"/>
            <a:ext cx="15417750" cy="1815882"/>
          </a:xfrm>
          <a:prstGeom prst="rect">
            <a:avLst/>
          </a:prstGeom>
          <a:noFill/>
        </p:spPr>
        <p:txBody>
          <a:bodyPr wrap="square" rtlCol="0">
            <a:spAutoFit/>
          </a:bodyPr>
          <a:lstStyle/>
          <a:p>
            <a:pPr algn="just"/>
            <a:r>
              <a:rPr lang="en-US" sz="2800" dirty="0">
                <a:ea typeface="Open Sans Medium" panose="020B0604020202020204" charset="0"/>
                <a:cs typeface="Open Sans Medium" panose="020B0604020202020204" charset="0"/>
              </a:rPr>
              <a:t>Traditional supply chains are complex and opaque, making it hard for consumers to trace the origin and handling of the chicken they purchase.</a:t>
            </a:r>
          </a:p>
          <a:p>
            <a:pPr algn="just"/>
            <a:r>
              <a:rPr lang="en-US" sz="2800" dirty="0">
                <a:ea typeface="Open Sans Medium" panose="020B0604020202020204" charset="0"/>
                <a:cs typeface="Open Sans Medium" panose="020B0604020202020204" charset="0"/>
              </a:rPr>
              <a:t>Inadequate or misleading labeling can leave consumers unsure about the quality, farming practices, and safety of their food.</a:t>
            </a:r>
          </a:p>
        </p:txBody>
      </p:sp>
      <p:pic>
        <p:nvPicPr>
          <p:cNvPr id="41" name="Picture 40">
            <a:extLst>
              <a:ext uri="{FF2B5EF4-FFF2-40B4-BE49-F238E27FC236}">
                <a16:creationId xmlns:a16="http://schemas.microsoft.com/office/drawing/2014/main" id="{F018093D-B354-F862-F677-B61ABF297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8875" y="8464685"/>
            <a:ext cx="4429125" cy="2657475"/>
          </a:xfrm>
          <a:prstGeom prst="ellipse">
            <a:avLst/>
          </a:prstGeom>
          <a:ln>
            <a:noFill/>
          </a:ln>
          <a:effectLst>
            <a:softEdge rad="112500"/>
          </a:effectLst>
        </p:spPr>
      </p:pic>
      <p:sp>
        <p:nvSpPr>
          <p:cNvPr id="25" name="Slide Number Placeholder 24">
            <a:extLst>
              <a:ext uri="{FF2B5EF4-FFF2-40B4-BE49-F238E27FC236}">
                <a16:creationId xmlns:a16="http://schemas.microsoft.com/office/drawing/2014/main" id="{73C52D30-75DE-957C-E081-DB197FBCA839}"/>
              </a:ext>
            </a:extLst>
          </p:cNvPr>
          <p:cNvSpPr>
            <a:spLocks noGrp="1"/>
          </p:cNvSpPr>
          <p:nvPr>
            <p:ph type="sldNum" sz="quarter" idx="12"/>
          </p:nvPr>
        </p:nvSpPr>
        <p:spPr>
          <a:xfrm>
            <a:off x="14591" y="9898533"/>
            <a:ext cx="2133600" cy="365125"/>
          </a:xfrm>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
            <a:extLst>
              <a:ext uri="{FF2B5EF4-FFF2-40B4-BE49-F238E27FC236}">
                <a16:creationId xmlns:a16="http://schemas.microsoft.com/office/drawing/2014/main" id="{A1010A94-37B2-2AD5-159A-8BE777824088}"/>
              </a:ext>
            </a:extLst>
          </p:cNvPr>
          <p:cNvSpPr txBox="1"/>
          <p:nvPr/>
        </p:nvSpPr>
        <p:spPr>
          <a:xfrm>
            <a:off x="839945" y="562269"/>
            <a:ext cx="5332255" cy="984885"/>
          </a:xfrm>
          <a:prstGeom prst="rect">
            <a:avLst/>
          </a:prstGeom>
        </p:spPr>
        <p:txBody>
          <a:bodyPr wrap="square" lIns="0" tIns="0" rIns="0" bIns="0" rtlCol="0" anchor="t">
            <a:spAutoFit/>
          </a:bodyPr>
          <a:lstStyle/>
          <a:p>
            <a:pPr algn="l">
              <a:lnSpc>
                <a:spcPts val="7560"/>
              </a:lnSpc>
            </a:pPr>
            <a:r>
              <a:rPr lang="en-US" sz="6600" dirty="0">
                <a:solidFill>
                  <a:srgbClr val="17726D"/>
                </a:solidFill>
                <a:ea typeface="Inter Bold"/>
                <a:cs typeface="Inter Bold"/>
                <a:sym typeface="Inter Bold"/>
              </a:rPr>
              <a:t>SOLUTIONS</a:t>
            </a:r>
            <a:endParaRPr lang="en-US" sz="7200" dirty="0">
              <a:solidFill>
                <a:srgbClr val="17726D"/>
              </a:solidFill>
              <a:ea typeface="Inter Bold"/>
              <a:cs typeface="Inter Bold"/>
              <a:sym typeface="Inter Bold"/>
            </a:endParaRPr>
          </a:p>
        </p:txBody>
      </p:sp>
      <p:sp>
        <p:nvSpPr>
          <p:cNvPr id="28" name="TextBox 7">
            <a:extLst>
              <a:ext uri="{FF2B5EF4-FFF2-40B4-BE49-F238E27FC236}">
                <a16:creationId xmlns:a16="http://schemas.microsoft.com/office/drawing/2014/main" id="{A1FAF8EE-7DF7-DEE2-73C0-0FC715CF0FBB}"/>
              </a:ext>
            </a:extLst>
          </p:cNvPr>
          <p:cNvSpPr txBox="1"/>
          <p:nvPr/>
        </p:nvSpPr>
        <p:spPr>
          <a:xfrm>
            <a:off x="839945" y="1518578"/>
            <a:ext cx="5332255" cy="396712"/>
          </a:xfrm>
          <a:prstGeom prst="rect">
            <a:avLst/>
          </a:prstGeom>
        </p:spPr>
        <p:txBody>
          <a:bodyPr wrap="square" lIns="0" tIns="0" rIns="0" bIns="0" rtlCol="0" anchor="t">
            <a:spAutoFit/>
          </a:bodyPr>
          <a:lstStyle/>
          <a:p>
            <a:pPr marL="0" lvl="0" indent="0" algn="l">
              <a:lnSpc>
                <a:spcPts val="3359"/>
              </a:lnSpc>
            </a:pPr>
            <a:r>
              <a:rPr lang="en-US" sz="2400" spc="177" dirty="0">
                <a:solidFill>
                  <a:srgbClr val="000000"/>
                </a:solidFill>
                <a:latin typeface="Open Sans Bold"/>
                <a:ea typeface="Open Sans Bold"/>
                <a:cs typeface="Open Sans Bold"/>
                <a:sym typeface="Open Sans Bold"/>
              </a:rPr>
              <a:t>SOLUTIONS OF THE PROBLEMS</a:t>
            </a:r>
          </a:p>
        </p:txBody>
      </p:sp>
      <p:grpSp>
        <p:nvGrpSpPr>
          <p:cNvPr id="29" name="Group 8">
            <a:extLst>
              <a:ext uri="{FF2B5EF4-FFF2-40B4-BE49-F238E27FC236}">
                <a16:creationId xmlns:a16="http://schemas.microsoft.com/office/drawing/2014/main" id="{127D0A16-21B1-8EC0-C88B-AE3115D8E11D}"/>
              </a:ext>
            </a:extLst>
          </p:cNvPr>
          <p:cNvGrpSpPr/>
          <p:nvPr/>
        </p:nvGrpSpPr>
        <p:grpSpPr>
          <a:xfrm>
            <a:off x="6868323" y="-58992"/>
            <a:ext cx="11419677" cy="10384092"/>
            <a:chOff x="0" y="0"/>
            <a:chExt cx="2783788" cy="2709333"/>
          </a:xfrm>
        </p:grpSpPr>
        <p:sp>
          <p:nvSpPr>
            <p:cNvPr id="30" name="Freeform 9">
              <a:extLst>
                <a:ext uri="{FF2B5EF4-FFF2-40B4-BE49-F238E27FC236}">
                  <a16:creationId xmlns:a16="http://schemas.microsoft.com/office/drawing/2014/main" id="{E7119E9D-1172-D335-57E9-767F29FB656F}"/>
                </a:ext>
              </a:extLst>
            </p:cNvPr>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txBody>
            <a:bodyPr/>
            <a:lstStyle/>
            <a:p>
              <a:endParaRPr lang="en-US" dirty="0"/>
            </a:p>
          </p:txBody>
        </p:sp>
        <p:sp>
          <p:nvSpPr>
            <p:cNvPr id="31" name="TextBox 10">
              <a:extLst>
                <a:ext uri="{FF2B5EF4-FFF2-40B4-BE49-F238E27FC236}">
                  <a16:creationId xmlns:a16="http://schemas.microsoft.com/office/drawing/2014/main" id="{2D2744C5-69C4-8528-42CA-6BCBC5CFC261}"/>
                </a:ext>
              </a:extLst>
            </p:cNvPr>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sp>
        <p:nvSpPr>
          <p:cNvPr id="32" name="AutoShape 13">
            <a:extLst>
              <a:ext uri="{FF2B5EF4-FFF2-40B4-BE49-F238E27FC236}">
                <a16:creationId xmlns:a16="http://schemas.microsoft.com/office/drawing/2014/main" id="{EACFF4FD-209D-D978-DE88-9B9DFAF809B2}"/>
              </a:ext>
            </a:extLst>
          </p:cNvPr>
          <p:cNvSpPr/>
          <p:nvPr/>
        </p:nvSpPr>
        <p:spPr>
          <a:xfrm flipV="1">
            <a:off x="839945" y="2324009"/>
            <a:ext cx="1858299" cy="0"/>
          </a:xfrm>
          <a:prstGeom prst="line">
            <a:avLst/>
          </a:prstGeom>
          <a:ln w="76200" cap="flat">
            <a:solidFill>
              <a:srgbClr val="EAE4D2"/>
            </a:solidFill>
            <a:prstDash val="solid"/>
            <a:headEnd type="none" w="sm" len="sm"/>
            <a:tailEnd type="none" w="sm" len="sm"/>
          </a:ln>
        </p:spPr>
      </p:sp>
      <p:grpSp>
        <p:nvGrpSpPr>
          <p:cNvPr id="33" name="Group 14">
            <a:extLst>
              <a:ext uri="{FF2B5EF4-FFF2-40B4-BE49-F238E27FC236}">
                <a16:creationId xmlns:a16="http://schemas.microsoft.com/office/drawing/2014/main" id="{637D049F-1B68-A2BD-1BA0-5D3950C375A1}"/>
              </a:ext>
            </a:extLst>
          </p:cNvPr>
          <p:cNvGrpSpPr/>
          <p:nvPr/>
        </p:nvGrpSpPr>
        <p:grpSpPr>
          <a:xfrm>
            <a:off x="8493611" y="595884"/>
            <a:ext cx="877649" cy="877649"/>
            <a:chOff x="0" y="0"/>
            <a:chExt cx="812800" cy="812800"/>
          </a:xfrm>
        </p:grpSpPr>
        <p:sp>
          <p:nvSpPr>
            <p:cNvPr id="34" name="Freeform 15">
              <a:extLst>
                <a:ext uri="{FF2B5EF4-FFF2-40B4-BE49-F238E27FC236}">
                  <a16:creationId xmlns:a16="http://schemas.microsoft.com/office/drawing/2014/main" id="{923A614B-C5C9-7D96-A9B1-552F10705D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35" name="TextBox 16">
              <a:extLst>
                <a:ext uri="{FF2B5EF4-FFF2-40B4-BE49-F238E27FC236}">
                  <a16:creationId xmlns:a16="http://schemas.microsoft.com/office/drawing/2014/main" id="{4D56588A-24D7-9FB4-2762-59F1131C7FDB}"/>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latin typeface="Inter Bold"/>
                  <a:ea typeface="Inter Bold"/>
                  <a:cs typeface="Inter Bold"/>
                  <a:sym typeface="Inter Bold"/>
                </a:rPr>
                <a:t>01</a:t>
              </a:r>
            </a:p>
          </p:txBody>
        </p:sp>
      </p:grpSp>
      <p:sp>
        <p:nvSpPr>
          <p:cNvPr id="36" name="TextBox 18">
            <a:extLst>
              <a:ext uri="{FF2B5EF4-FFF2-40B4-BE49-F238E27FC236}">
                <a16:creationId xmlns:a16="http://schemas.microsoft.com/office/drawing/2014/main" id="{04F49DD0-FA36-7D5F-87B1-D95CD300842A}"/>
              </a:ext>
            </a:extLst>
          </p:cNvPr>
          <p:cNvSpPr txBox="1"/>
          <p:nvPr/>
        </p:nvSpPr>
        <p:spPr>
          <a:xfrm>
            <a:off x="9579356" y="1397333"/>
            <a:ext cx="7641844" cy="2333267"/>
          </a:xfrm>
          <a:prstGeom prst="rect">
            <a:avLst/>
          </a:prstGeom>
        </p:spPr>
        <p:txBody>
          <a:bodyPr lIns="0" tIns="0" rIns="0" bIns="0" rtlCol="0" anchor="t">
            <a:spAutoFit/>
          </a:bodyPr>
          <a:lstStyle/>
          <a:p>
            <a:pPr marL="0" lvl="0" indent="0" algn="just">
              <a:lnSpc>
                <a:spcPts val="3720"/>
              </a:lnSpc>
            </a:pPr>
            <a:r>
              <a:rPr lang="en-US" sz="2400" dirty="0">
                <a:solidFill>
                  <a:srgbClr val="FFFFFF"/>
                </a:solidFill>
                <a:latin typeface="Open Sans"/>
                <a:ea typeface="Open Sans"/>
                <a:cs typeface="Open Sans"/>
                <a:sym typeface="Open Sans"/>
              </a:rPr>
              <a:t>Chicken FITII bridges the gap by connecting consumers directly with local chicken suppliers through a seamless, user-friendly app. Multiple suppliers can log in, list their products, and manage orders.</a:t>
            </a:r>
          </a:p>
        </p:txBody>
      </p:sp>
      <p:grpSp>
        <p:nvGrpSpPr>
          <p:cNvPr id="37" name="Group 19">
            <a:extLst>
              <a:ext uri="{FF2B5EF4-FFF2-40B4-BE49-F238E27FC236}">
                <a16:creationId xmlns:a16="http://schemas.microsoft.com/office/drawing/2014/main" id="{4B92D21C-DB9F-F12F-0531-58A82C474F02}"/>
              </a:ext>
            </a:extLst>
          </p:cNvPr>
          <p:cNvGrpSpPr/>
          <p:nvPr/>
        </p:nvGrpSpPr>
        <p:grpSpPr>
          <a:xfrm>
            <a:off x="8493611" y="4265851"/>
            <a:ext cx="877649" cy="877649"/>
            <a:chOff x="0" y="0"/>
            <a:chExt cx="812800" cy="812800"/>
          </a:xfrm>
        </p:grpSpPr>
        <p:sp>
          <p:nvSpPr>
            <p:cNvPr id="38" name="Freeform 20">
              <a:extLst>
                <a:ext uri="{FF2B5EF4-FFF2-40B4-BE49-F238E27FC236}">
                  <a16:creationId xmlns:a16="http://schemas.microsoft.com/office/drawing/2014/main" id="{E26A121C-2626-F5DE-E9ED-9C5D4BD195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39" name="TextBox 21">
              <a:extLst>
                <a:ext uri="{FF2B5EF4-FFF2-40B4-BE49-F238E27FC236}">
                  <a16:creationId xmlns:a16="http://schemas.microsoft.com/office/drawing/2014/main" id="{70B1E006-29B3-8B1C-30C8-4DE71BC39CF8}"/>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dirty="0">
                  <a:solidFill>
                    <a:srgbClr val="17726D"/>
                  </a:solidFill>
                  <a:latin typeface="Inter Bold"/>
                  <a:ea typeface="Inter Bold"/>
                  <a:cs typeface="Inter Bold"/>
                  <a:sym typeface="Inter Bold"/>
                </a:rPr>
                <a:t>02</a:t>
              </a:r>
            </a:p>
          </p:txBody>
        </p:sp>
      </p:grpSp>
      <p:sp>
        <p:nvSpPr>
          <p:cNvPr id="40" name="TextBox 23">
            <a:extLst>
              <a:ext uri="{FF2B5EF4-FFF2-40B4-BE49-F238E27FC236}">
                <a16:creationId xmlns:a16="http://schemas.microsoft.com/office/drawing/2014/main" id="{83A237BD-7C6A-A707-E10F-C8EAD3EDFED8}"/>
              </a:ext>
            </a:extLst>
          </p:cNvPr>
          <p:cNvSpPr txBox="1"/>
          <p:nvPr/>
        </p:nvSpPr>
        <p:spPr>
          <a:xfrm>
            <a:off x="9579356" y="5165388"/>
            <a:ext cx="7641844" cy="435312"/>
          </a:xfrm>
          <a:prstGeom prst="rect">
            <a:avLst/>
          </a:prstGeom>
        </p:spPr>
        <p:txBody>
          <a:bodyPr lIns="0" tIns="0" rIns="0" bIns="0" rtlCol="0" anchor="t">
            <a:spAutoFit/>
          </a:bodyPr>
          <a:lstStyle/>
          <a:p>
            <a:pPr marL="0" lvl="0" indent="0" algn="just">
              <a:lnSpc>
                <a:spcPts val="3720"/>
              </a:lnSpc>
            </a:pPr>
            <a:r>
              <a:rPr lang="en-US" sz="2400" dirty="0">
                <a:solidFill>
                  <a:srgbClr val="FFFFFF"/>
                </a:solidFill>
                <a:latin typeface="Open Sans"/>
                <a:ea typeface="Open Sans"/>
                <a:cs typeface="Open Sans"/>
                <a:sym typeface="Open Sans"/>
              </a:rPr>
              <a:t>Efficient delivery options tailored to customer needs.</a:t>
            </a:r>
          </a:p>
        </p:txBody>
      </p:sp>
      <p:grpSp>
        <p:nvGrpSpPr>
          <p:cNvPr id="41" name="Group 24">
            <a:extLst>
              <a:ext uri="{FF2B5EF4-FFF2-40B4-BE49-F238E27FC236}">
                <a16:creationId xmlns:a16="http://schemas.microsoft.com/office/drawing/2014/main" id="{E5321504-1F12-2133-BB33-894BE02C4DC5}"/>
              </a:ext>
            </a:extLst>
          </p:cNvPr>
          <p:cNvGrpSpPr/>
          <p:nvPr/>
        </p:nvGrpSpPr>
        <p:grpSpPr>
          <a:xfrm>
            <a:off x="8493611" y="6862277"/>
            <a:ext cx="877649" cy="877649"/>
            <a:chOff x="0" y="0"/>
            <a:chExt cx="812800" cy="812800"/>
          </a:xfrm>
        </p:grpSpPr>
        <p:sp>
          <p:nvSpPr>
            <p:cNvPr id="42" name="Freeform 25">
              <a:extLst>
                <a:ext uri="{FF2B5EF4-FFF2-40B4-BE49-F238E27FC236}">
                  <a16:creationId xmlns:a16="http://schemas.microsoft.com/office/drawing/2014/main" id="{55D2E609-5D23-BE9E-BA68-8E41CA36D80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43" name="TextBox 26">
              <a:extLst>
                <a:ext uri="{FF2B5EF4-FFF2-40B4-BE49-F238E27FC236}">
                  <a16:creationId xmlns:a16="http://schemas.microsoft.com/office/drawing/2014/main" id="{BEDFD48D-C294-9B06-0227-C72C2DEB8289}"/>
                </a:ext>
              </a:extLst>
            </p:cNvPr>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a:solidFill>
                    <a:srgbClr val="17726D"/>
                  </a:solidFill>
                  <a:latin typeface="Inter Bold"/>
                  <a:ea typeface="Inter Bold"/>
                  <a:cs typeface="Inter Bold"/>
                  <a:sym typeface="Inter Bold"/>
                </a:rPr>
                <a:t>02</a:t>
              </a:r>
            </a:p>
          </p:txBody>
        </p:sp>
      </p:grpSp>
      <p:sp>
        <p:nvSpPr>
          <p:cNvPr id="44" name="TextBox 28">
            <a:extLst>
              <a:ext uri="{FF2B5EF4-FFF2-40B4-BE49-F238E27FC236}">
                <a16:creationId xmlns:a16="http://schemas.microsoft.com/office/drawing/2014/main" id="{3F43E6CD-A505-E83D-47F6-16DAA41D9FC5}"/>
              </a:ext>
            </a:extLst>
          </p:cNvPr>
          <p:cNvSpPr txBox="1"/>
          <p:nvPr/>
        </p:nvSpPr>
        <p:spPr>
          <a:xfrm>
            <a:off x="9579356" y="7663726"/>
            <a:ext cx="7641844" cy="909801"/>
          </a:xfrm>
          <a:prstGeom prst="rect">
            <a:avLst/>
          </a:prstGeom>
        </p:spPr>
        <p:txBody>
          <a:bodyPr lIns="0" tIns="0" rIns="0" bIns="0" rtlCol="0" anchor="t">
            <a:spAutoFit/>
          </a:bodyPr>
          <a:lstStyle/>
          <a:p>
            <a:pPr marL="0" lvl="0" indent="0" algn="just">
              <a:lnSpc>
                <a:spcPts val="3720"/>
              </a:lnSpc>
            </a:pPr>
            <a:r>
              <a:rPr lang="en-US" sz="2400" dirty="0">
                <a:solidFill>
                  <a:srgbClr val="FFFFFF"/>
                </a:solidFill>
                <a:latin typeface="Open Sans"/>
                <a:ea typeface="Open Sans"/>
                <a:cs typeface="Open Sans"/>
                <a:sym typeface="Open Sans"/>
              </a:rPr>
              <a:t>Detailed information about the origin and handling of each product.</a:t>
            </a:r>
          </a:p>
        </p:txBody>
      </p:sp>
      <p:pic>
        <p:nvPicPr>
          <p:cNvPr id="45" name="Picture 44">
            <a:extLst>
              <a:ext uri="{FF2B5EF4-FFF2-40B4-BE49-F238E27FC236}">
                <a16:creationId xmlns:a16="http://schemas.microsoft.com/office/drawing/2014/main" id="{1C65FEE0-4E56-C2C3-D311-D4FE58354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207" y="3053422"/>
            <a:ext cx="3971925" cy="5715000"/>
          </a:xfrm>
          <a:prstGeom prst="rect">
            <a:avLst/>
          </a:prstGeom>
        </p:spPr>
      </p:pic>
      <p:sp>
        <p:nvSpPr>
          <p:cNvPr id="46" name="TextBox 45">
            <a:extLst>
              <a:ext uri="{FF2B5EF4-FFF2-40B4-BE49-F238E27FC236}">
                <a16:creationId xmlns:a16="http://schemas.microsoft.com/office/drawing/2014/main" id="{D3C78670-D6C2-6E58-858C-5016A1CA8B7E}"/>
              </a:ext>
            </a:extLst>
          </p:cNvPr>
          <p:cNvSpPr txBox="1"/>
          <p:nvPr/>
        </p:nvSpPr>
        <p:spPr>
          <a:xfrm>
            <a:off x="9829800" y="786854"/>
            <a:ext cx="2362200" cy="369332"/>
          </a:xfrm>
          <a:prstGeom prst="rect">
            <a:avLst/>
          </a:prstGeom>
          <a:noFill/>
        </p:spPr>
        <p:txBody>
          <a:bodyPr wrap="square" rtlCol="0">
            <a:spAutoFit/>
          </a:bodyPr>
          <a:lstStyle/>
          <a:p>
            <a:endParaRPr lang="en-US" dirty="0"/>
          </a:p>
        </p:txBody>
      </p:sp>
      <p:sp>
        <p:nvSpPr>
          <p:cNvPr id="47" name="TextBox 27">
            <a:extLst>
              <a:ext uri="{FF2B5EF4-FFF2-40B4-BE49-F238E27FC236}">
                <a16:creationId xmlns:a16="http://schemas.microsoft.com/office/drawing/2014/main" id="{73B0B816-D135-8B36-32E0-66724DF7C4BB}"/>
              </a:ext>
            </a:extLst>
          </p:cNvPr>
          <p:cNvSpPr txBox="1"/>
          <p:nvPr/>
        </p:nvSpPr>
        <p:spPr>
          <a:xfrm>
            <a:off x="9549133" y="706284"/>
            <a:ext cx="5850505" cy="456472"/>
          </a:xfrm>
          <a:prstGeom prst="rect">
            <a:avLst/>
          </a:prstGeom>
        </p:spPr>
        <p:txBody>
          <a:bodyPr wrap="square" lIns="0" tIns="0" rIns="0" bIns="0" rtlCol="0" anchor="t">
            <a:spAutoFit/>
          </a:bodyPr>
          <a:lstStyle/>
          <a:p>
            <a:pPr algn="l">
              <a:lnSpc>
                <a:spcPts val="3779"/>
              </a:lnSpc>
            </a:pPr>
            <a:r>
              <a:rPr lang="en-US" sz="2800" b="1" dirty="0">
                <a:solidFill>
                  <a:schemeClr val="bg1"/>
                </a:solidFill>
                <a:latin typeface="Open Sans"/>
                <a:ea typeface="Open Sans"/>
                <a:cs typeface="Open Sans"/>
                <a:sym typeface="Open Sans"/>
              </a:rPr>
              <a:t>Limited Access to Local Suppliers</a:t>
            </a:r>
            <a:endParaRPr lang="en-US" sz="2699" b="1" dirty="0">
              <a:solidFill>
                <a:schemeClr val="bg1"/>
              </a:solidFill>
              <a:latin typeface="Inter Bold"/>
              <a:ea typeface="Inter Bold"/>
              <a:cs typeface="Inter Bold"/>
              <a:sym typeface="Inter Bold"/>
            </a:endParaRPr>
          </a:p>
        </p:txBody>
      </p:sp>
      <p:sp>
        <p:nvSpPr>
          <p:cNvPr id="48" name="TextBox 28">
            <a:extLst>
              <a:ext uri="{FF2B5EF4-FFF2-40B4-BE49-F238E27FC236}">
                <a16:creationId xmlns:a16="http://schemas.microsoft.com/office/drawing/2014/main" id="{4A08BBA9-4AFC-6BE5-D7E6-BDFF88573F52}"/>
              </a:ext>
            </a:extLst>
          </p:cNvPr>
          <p:cNvSpPr txBox="1"/>
          <p:nvPr/>
        </p:nvSpPr>
        <p:spPr>
          <a:xfrm>
            <a:off x="9582173" y="4458428"/>
            <a:ext cx="6724627" cy="456472"/>
          </a:xfrm>
          <a:prstGeom prst="rect">
            <a:avLst/>
          </a:prstGeom>
        </p:spPr>
        <p:txBody>
          <a:bodyPr wrap="square" lIns="0" tIns="0" rIns="0" bIns="0" rtlCol="0" anchor="t">
            <a:spAutoFit/>
          </a:bodyPr>
          <a:lstStyle/>
          <a:p>
            <a:pPr algn="l">
              <a:lnSpc>
                <a:spcPts val="3779"/>
              </a:lnSpc>
            </a:pPr>
            <a:r>
              <a:rPr lang="en-US" sz="2800" b="1" dirty="0">
                <a:solidFill>
                  <a:schemeClr val="bg1"/>
                </a:solidFill>
                <a:latin typeface="Open Sans"/>
                <a:ea typeface="Open Sans"/>
                <a:cs typeface="Open Sans"/>
                <a:sym typeface="Open Sans"/>
              </a:rPr>
              <a:t>Inconvenient Purchasing and Delivery</a:t>
            </a:r>
            <a:endParaRPr lang="en-US" sz="2699" b="1" dirty="0">
              <a:solidFill>
                <a:schemeClr val="bg1"/>
              </a:solidFill>
              <a:latin typeface="Inter Bold"/>
              <a:ea typeface="Inter Bold"/>
              <a:cs typeface="Inter Bold"/>
              <a:sym typeface="Inter Bold"/>
            </a:endParaRPr>
          </a:p>
        </p:txBody>
      </p:sp>
      <p:sp>
        <p:nvSpPr>
          <p:cNvPr id="49" name="TextBox 29">
            <a:extLst>
              <a:ext uri="{FF2B5EF4-FFF2-40B4-BE49-F238E27FC236}">
                <a16:creationId xmlns:a16="http://schemas.microsoft.com/office/drawing/2014/main" id="{C8B05D18-3C81-7A8F-B5F0-9ED5D47A6969}"/>
              </a:ext>
            </a:extLst>
          </p:cNvPr>
          <p:cNvSpPr txBox="1"/>
          <p:nvPr/>
        </p:nvSpPr>
        <p:spPr>
          <a:xfrm>
            <a:off x="9650763" y="7047987"/>
            <a:ext cx="7499030" cy="454804"/>
          </a:xfrm>
          <a:prstGeom prst="rect">
            <a:avLst/>
          </a:prstGeom>
        </p:spPr>
        <p:txBody>
          <a:bodyPr wrap="square" lIns="0" tIns="0" rIns="0" bIns="0" rtlCol="0" anchor="t">
            <a:spAutoFit/>
          </a:bodyPr>
          <a:lstStyle/>
          <a:p>
            <a:pPr algn="l">
              <a:lnSpc>
                <a:spcPts val="3779"/>
              </a:lnSpc>
            </a:pPr>
            <a:r>
              <a:rPr lang="en-US" sz="2699" b="1" dirty="0">
                <a:solidFill>
                  <a:schemeClr val="bg1"/>
                </a:solidFill>
                <a:latin typeface="Open Sans Medium" panose="020B0604020202020204" charset="0"/>
                <a:ea typeface="Open Sans Medium" panose="020B0604020202020204" charset="0"/>
                <a:cs typeface="Open Sans Medium" panose="020B0604020202020204" charset="0"/>
                <a:sym typeface="Inter Bold"/>
              </a:rPr>
              <a:t>Lack of Transparency and Trust in Sourcing</a:t>
            </a:r>
          </a:p>
        </p:txBody>
      </p:sp>
      <p:sp>
        <p:nvSpPr>
          <p:cNvPr id="5" name="Slide Number Placeholder 4">
            <a:extLst>
              <a:ext uri="{FF2B5EF4-FFF2-40B4-BE49-F238E27FC236}">
                <a16:creationId xmlns:a16="http://schemas.microsoft.com/office/drawing/2014/main" id="{2AD26529-A056-2C39-9117-67C649C3A473}"/>
              </a:ext>
            </a:extLst>
          </p:cNvPr>
          <p:cNvSpPr>
            <a:spLocks noGrp="1"/>
          </p:cNvSpPr>
          <p:nvPr>
            <p:ph type="sldNum" sz="quarter" idx="12"/>
          </p:nvPr>
        </p:nvSpPr>
        <p:spPr>
          <a:xfrm>
            <a:off x="-25906" y="9906554"/>
            <a:ext cx="2133600" cy="365125"/>
          </a:xfrm>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3AC4E8B-E5B5-9A45-F9E7-4FBB9FA3F6ED}"/>
              </a:ext>
            </a:extLst>
          </p:cNvPr>
          <p:cNvSpPr/>
          <p:nvPr/>
        </p:nvSpPr>
        <p:spPr>
          <a:xfrm>
            <a:off x="0" y="0"/>
            <a:ext cx="8010525" cy="102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2"/>
          <p:cNvSpPr txBox="1"/>
          <p:nvPr/>
        </p:nvSpPr>
        <p:spPr>
          <a:xfrm>
            <a:off x="1028701" y="667172"/>
            <a:ext cx="4762500" cy="1176669"/>
          </a:xfrm>
          <a:prstGeom prst="rect">
            <a:avLst/>
          </a:prstGeom>
        </p:spPr>
        <p:txBody>
          <a:bodyPr wrap="square" lIns="0" tIns="0" rIns="0" bIns="0" rtlCol="0" anchor="t">
            <a:spAutoFit/>
          </a:bodyPr>
          <a:lstStyle/>
          <a:p>
            <a:pPr marL="0" lvl="0" indent="0" algn="l">
              <a:lnSpc>
                <a:spcPts val="9720"/>
              </a:lnSpc>
              <a:spcBef>
                <a:spcPct val="0"/>
              </a:spcBef>
            </a:pPr>
            <a:r>
              <a:rPr lang="en-US" sz="6600" u="none" dirty="0">
                <a:solidFill>
                  <a:schemeClr val="bg1"/>
                </a:solidFill>
                <a:ea typeface="Barlow Bold"/>
                <a:cs typeface="Barlow Bold"/>
                <a:sym typeface="Barlow Bold"/>
              </a:rPr>
              <a:t>Product</a:t>
            </a:r>
            <a:endParaRPr lang="en-US" sz="8100" u="none" dirty="0">
              <a:solidFill>
                <a:schemeClr val="bg1"/>
              </a:solidFill>
              <a:ea typeface="Barlow Bold"/>
              <a:cs typeface="Barlow Bold"/>
              <a:sym typeface="Barlow Bold"/>
            </a:endParaRPr>
          </a:p>
        </p:txBody>
      </p:sp>
      <p:sp>
        <p:nvSpPr>
          <p:cNvPr id="26" name="TextBox 26"/>
          <p:cNvSpPr txBox="1"/>
          <p:nvPr/>
        </p:nvSpPr>
        <p:spPr>
          <a:xfrm>
            <a:off x="17050357" y="9484941"/>
            <a:ext cx="798886" cy="347980"/>
          </a:xfrm>
          <a:prstGeom prst="rect">
            <a:avLst/>
          </a:prstGeom>
        </p:spPr>
        <p:txBody>
          <a:bodyPr lIns="0" tIns="0" rIns="0" bIns="0" rtlCol="0" anchor="t">
            <a:spAutoFit/>
          </a:bodyPr>
          <a:lstStyle/>
          <a:p>
            <a:pPr algn="r">
              <a:lnSpc>
                <a:spcPts val="2749"/>
              </a:lnSpc>
            </a:pPr>
            <a:r>
              <a:rPr lang="en-US" sz="2199">
                <a:solidFill>
                  <a:srgbClr val="000000"/>
                </a:solidFill>
                <a:latin typeface="Barlow"/>
                <a:ea typeface="Barlow"/>
                <a:cs typeface="Barlow"/>
                <a:sym typeface="Barlow"/>
              </a:rPr>
              <a:t>04</a:t>
            </a:r>
          </a:p>
        </p:txBody>
      </p:sp>
      <p:sp>
        <p:nvSpPr>
          <p:cNvPr id="28" name="TextBox 27">
            <a:extLst>
              <a:ext uri="{FF2B5EF4-FFF2-40B4-BE49-F238E27FC236}">
                <a16:creationId xmlns:a16="http://schemas.microsoft.com/office/drawing/2014/main" id="{DB96F232-3AFE-DC2E-DA0E-D37D71EED4FF}"/>
              </a:ext>
            </a:extLst>
          </p:cNvPr>
          <p:cNvSpPr txBox="1"/>
          <p:nvPr/>
        </p:nvSpPr>
        <p:spPr>
          <a:xfrm>
            <a:off x="1028700" y="2857500"/>
            <a:ext cx="6372225" cy="6124754"/>
          </a:xfrm>
          <a:prstGeom prst="rect">
            <a:avLst/>
          </a:prstGeom>
          <a:noFill/>
        </p:spPr>
        <p:txBody>
          <a:bodyPr wrap="square">
            <a:spAutoFit/>
          </a:bodyPr>
          <a:lstStyle/>
          <a:p>
            <a:r>
              <a:rPr lang="en-US" sz="2800" dirty="0">
                <a:solidFill>
                  <a:schemeClr val="bg1"/>
                </a:solidFill>
              </a:rPr>
              <a:t>Our website and app offers:</a:t>
            </a:r>
          </a:p>
          <a:p>
            <a:endParaRPr lang="en-US" sz="2800" dirty="0">
              <a:solidFill>
                <a:schemeClr val="bg1"/>
              </a:solidFill>
            </a:endParaRPr>
          </a:p>
          <a:p>
            <a:pPr algn="just"/>
            <a:r>
              <a:rPr lang="en-US" sz="2800" dirty="0">
                <a:solidFill>
                  <a:schemeClr val="bg1"/>
                </a:solidFill>
              </a:rPr>
              <a:t>User-Friendly Interface: Intuitive app design for easy navigation.</a:t>
            </a:r>
          </a:p>
          <a:p>
            <a:endParaRPr lang="en-US" sz="2800" dirty="0">
              <a:solidFill>
                <a:schemeClr val="bg1"/>
              </a:solidFill>
            </a:endParaRPr>
          </a:p>
          <a:p>
            <a:pPr algn="just"/>
            <a:r>
              <a:rPr lang="en-US" sz="2800" dirty="0">
                <a:solidFill>
                  <a:schemeClr val="bg1"/>
                </a:solidFill>
              </a:rPr>
              <a:t>Supplier Login: Suppliers can easily register, list products, and manage inventory.</a:t>
            </a:r>
          </a:p>
          <a:p>
            <a:endParaRPr lang="en-US" sz="2800" dirty="0">
              <a:solidFill>
                <a:schemeClr val="bg1"/>
              </a:solidFill>
            </a:endParaRPr>
          </a:p>
          <a:p>
            <a:pPr algn="just"/>
            <a:r>
              <a:rPr lang="en-US" sz="2800" dirty="0">
                <a:solidFill>
                  <a:schemeClr val="bg1"/>
                </a:solidFill>
              </a:rPr>
              <a:t>Order Tracking: Real-time updates on order status and delivery.</a:t>
            </a:r>
          </a:p>
          <a:p>
            <a:endParaRPr lang="en-US" sz="2800" dirty="0">
              <a:solidFill>
                <a:schemeClr val="bg1"/>
              </a:solidFill>
            </a:endParaRPr>
          </a:p>
          <a:p>
            <a:pPr algn="just"/>
            <a:r>
              <a:rPr lang="en-US" sz="2800" dirty="0">
                <a:solidFill>
                  <a:schemeClr val="bg1"/>
                </a:solidFill>
              </a:rPr>
              <a:t>Customer Reviews: Building trust through transparent reviews and ratings.</a:t>
            </a:r>
          </a:p>
        </p:txBody>
      </p:sp>
      <p:sp>
        <p:nvSpPr>
          <p:cNvPr id="29" name="TextBox 28">
            <a:extLst>
              <a:ext uri="{FF2B5EF4-FFF2-40B4-BE49-F238E27FC236}">
                <a16:creationId xmlns:a16="http://schemas.microsoft.com/office/drawing/2014/main" id="{E633F8CE-0897-86C7-72BA-3EB02CE5B677}"/>
              </a:ext>
            </a:extLst>
          </p:cNvPr>
          <p:cNvSpPr txBox="1"/>
          <p:nvPr/>
        </p:nvSpPr>
        <p:spPr>
          <a:xfrm>
            <a:off x="937485" y="2095500"/>
            <a:ext cx="8282715" cy="584775"/>
          </a:xfrm>
          <a:prstGeom prst="rect">
            <a:avLst/>
          </a:prstGeom>
          <a:noFill/>
        </p:spPr>
        <p:txBody>
          <a:bodyPr wrap="square" rtlCol="0">
            <a:spAutoFit/>
          </a:bodyPr>
          <a:lstStyle/>
          <a:p>
            <a:r>
              <a:rPr lang="en-US" sz="3200" b="1" dirty="0">
                <a:solidFill>
                  <a:schemeClr val="bg1"/>
                </a:solidFill>
              </a:rPr>
              <a:t>Your Fresh Chicken, Just a Click Away</a:t>
            </a:r>
          </a:p>
        </p:txBody>
      </p:sp>
      <mc:AlternateContent xmlns:mc="http://schemas.openxmlformats.org/markup-compatibility/2006">
        <mc:Choice xmlns:am3d="http://schemas.microsoft.com/office/drawing/2017/model3d" Requires="am3d">
          <p:graphicFrame>
            <p:nvGraphicFramePr>
              <p:cNvPr id="39" name="3D Model 38" descr="Surface Pro - Burgundy">
                <a:extLst>
                  <a:ext uri="{FF2B5EF4-FFF2-40B4-BE49-F238E27FC236}">
                    <a16:creationId xmlns:a16="http://schemas.microsoft.com/office/drawing/2014/main" id="{4061313F-13A3-B484-ABE7-6A1E02D1419E}"/>
                  </a:ext>
                </a:extLst>
              </p:cNvPr>
              <p:cNvGraphicFramePr>
                <a:graphicFrameLocks noChangeAspect="1"/>
              </p:cNvGraphicFramePr>
              <p:nvPr>
                <p:extLst>
                  <p:ext uri="{D42A27DB-BD31-4B8C-83A1-F6EECF244321}">
                    <p14:modId xmlns:p14="http://schemas.microsoft.com/office/powerpoint/2010/main" val="3352314068"/>
                  </p:ext>
                </p:extLst>
              </p:nvPr>
            </p:nvGraphicFramePr>
            <p:xfrm>
              <a:off x="7315200" y="-1419735"/>
              <a:ext cx="6629400" cy="6307665"/>
            </p:xfrm>
            <a:graphic>
              <a:graphicData uri="http://schemas.microsoft.com/office/drawing/2017/model3d">
                <am3d:model3d r:embed="rId2">
                  <am3d:spPr>
                    <a:xfrm>
                      <a:off x="0" y="0"/>
                      <a:ext cx="6629400" cy="6307665"/>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030234" ay="3203932" az="1716396"/>
                    <am3d:postTrans dx="0" dy="0" dz="0"/>
                  </am3d:trans>
                  <am3d:raster rName="Office3DRenderer" rVer="16.0.8326">
                    <am3d:blip r:embed="rId3"/>
                  </am3d:raster>
                  <am3d:objViewport viewportSz="72051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Surface Pro - Burgundy">
                <a:extLst>
                  <a:ext uri="{FF2B5EF4-FFF2-40B4-BE49-F238E27FC236}">
                    <a16:creationId xmlns:a16="http://schemas.microsoft.com/office/drawing/2014/main" id="{4061313F-13A3-B484-ABE7-6A1E02D1419E}"/>
                  </a:ext>
                </a:extLst>
              </p:cNvPr>
              <p:cNvPicPr>
                <a:picLocks noGrp="1" noRot="1" noChangeAspect="1" noMove="1" noResize="1" noEditPoints="1" noAdjustHandles="1" noChangeArrowheads="1" noChangeShapeType="1" noCrop="1"/>
              </p:cNvPicPr>
              <p:nvPr/>
            </p:nvPicPr>
            <p:blipFill>
              <a:blip r:embed="rId3"/>
              <a:stretch>
                <a:fillRect/>
              </a:stretch>
            </p:blipFill>
            <p:spPr>
              <a:xfrm>
                <a:off x="7315200" y="-1419735"/>
                <a:ext cx="6629400" cy="6307665"/>
              </a:xfrm>
              <a:prstGeom prst="rect">
                <a:avLst/>
              </a:prstGeom>
            </p:spPr>
          </p:pic>
        </mc:Fallback>
      </mc:AlternateContent>
      <p:pic>
        <p:nvPicPr>
          <p:cNvPr id="38" name="Picture 37">
            <a:extLst>
              <a:ext uri="{FF2B5EF4-FFF2-40B4-BE49-F238E27FC236}">
                <a16:creationId xmlns:a16="http://schemas.microsoft.com/office/drawing/2014/main" id="{26B99D3D-0B7D-FCFC-21BB-ABE490B52A7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48600" y="352425"/>
            <a:ext cx="4429125" cy="2657475"/>
          </a:xfrm>
          <a:prstGeom prst="rect">
            <a:avLst/>
          </a:prstGeom>
        </p:spPr>
      </p:pic>
      <p:sp>
        <p:nvSpPr>
          <p:cNvPr id="40" name="TextBox 39">
            <a:extLst>
              <a:ext uri="{FF2B5EF4-FFF2-40B4-BE49-F238E27FC236}">
                <a16:creationId xmlns:a16="http://schemas.microsoft.com/office/drawing/2014/main" id="{4ABB10F3-362A-34F3-5193-83BF9F42C743}"/>
              </a:ext>
            </a:extLst>
          </p:cNvPr>
          <p:cNvSpPr txBox="1"/>
          <p:nvPr/>
        </p:nvSpPr>
        <p:spPr>
          <a:xfrm>
            <a:off x="12443685" y="209972"/>
            <a:ext cx="4625115" cy="1885528"/>
          </a:xfrm>
          <a:prstGeom prst="rect">
            <a:avLst/>
          </a:prstGeom>
          <a:noFill/>
          <a:effectLst>
            <a:outerShdw blurRad="152400" dist="317500" dir="5400000" sx="90000" sy="-19000" rotWithShape="0">
              <a:prstClr val="black">
                <a:alpha val="15000"/>
              </a:prstClr>
            </a:outerShdw>
          </a:effectLst>
        </p:spPr>
        <p:txBody>
          <a:bodyPr wrap="square" rtlCol="0">
            <a:prstTxWarp prst="textSlantUp">
              <a:avLst/>
            </a:prstTxWarp>
            <a:spAutoFit/>
          </a:bodyPr>
          <a:lstStyle/>
          <a:p>
            <a:r>
              <a:rPr lang="en-US" sz="3600" b="1" dirty="0">
                <a:ln w="0"/>
                <a:solidFill>
                  <a:srgbClr val="7030A0"/>
                </a:solidFill>
                <a:effectLst>
                  <a:reflection blurRad="6350" stA="53000" endA="300" endPos="35500" dir="5400000" sy="-90000" algn="bl" rotWithShape="0"/>
                </a:effectLst>
              </a:rPr>
              <a:t>Chicken FITII</a:t>
            </a:r>
          </a:p>
          <a:p>
            <a:r>
              <a:rPr lang="en-US" sz="3600" b="1" dirty="0">
                <a:ln w="0"/>
                <a:solidFill>
                  <a:srgbClr val="7030A0"/>
                </a:solidFill>
                <a:effectLst>
                  <a:reflection blurRad="6350" stA="53000" endA="300" endPos="35500" dir="5400000" sy="-90000" algn="bl" rotWithShape="0"/>
                </a:effectLst>
              </a:rPr>
              <a:t>	YOUR ONE STOP SHOP FOR KUKU</a:t>
            </a:r>
          </a:p>
        </p:txBody>
      </p:sp>
      <p:pic>
        <p:nvPicPr>
          <p:cNvPr id="43" name="Picture 42">
            <a:extLst>
              <a:ext uri="{FF2B5EF4-FFF2-40B4-BE49-F238E27FC236}">
                <a16:creationId xmlns:a16="http://schemas.microsoft.com/office/drawing/2014/main" id="{D8C111E5-B201-6343-F169-FA02F682CA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0475" y="5295900"/>
            <a:ext cx="3971925" cy="5715000"/>
          </a:xfrm>
          <a:prstGeom prst="ellipse">
            <a:avLst/>
          </a:prstGeom>
          <a:ln>
            <a:noFill/>
          </a:ln>
          <a:effectLst>
            <a:softEdge rad="112500"/>
          </a:effectLst>
        </p:spPr>
      </p:pic>
      <p:cxnSp>
        <p:nvCxnSpPr>
          <p:cNvPr id="3" name="Straight Arrow Connector 2">
            <a:extLst>
              <a:ext uri="{FF2B5EF4-FFF2-40B4-BE49-F238E27FC236}">
                <a16:creationId xmlns:a16="http://schemas.microsoft.com/office/drawing/2014/main" id="{0E4E1546-0D60-6D50-BADE-C60DCE77657E}"/>
              </a:ext>
            </a:extLst>
          </p:cNvPr>
          <p:cNvCxnSpPr>
            <a:cxnSpLocks/>
            <a:stCxn id="46" idx="3"/>
            <a:endCxn id="4" idx="1"/>
          </p:cNvCxnSpPr>
          <p:nvPr/>
        </p:nvCxnSpPr>
        <p:spPr>
          <a:xfrm>
            <a:off x="10448925" y="5963453"/>
            <a:ext cx="30384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Rectangle: Rounded Corners 45">
            <a:extLst>
              <a:ext uri="{FF2B5EF4-FFF2-40B4-BE49-F238E27FC236}">
                <a16:creationId xmlns:a16="http://schemas.microsoft.com/office/drawing/2014/main" id="{887AD4F7-004A-19CC-4B6B-A2E75E280BEA}"/>
              </a:ext>
            </a:extLst>
          </p:cNvPr>
          <p:cNvSpPr/>
          <p:nvPr/>
        </p:nvSpPr>
        <p:spPr>
          <a:xfrm>
            <a:off x="8391525" y="5295900"/>
            <a:ext cx="2057400" cy="133510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Makes an order</a:t>
            </a:r>
          </a:p>
        </p:txBody>
      </p:sp>
      <p:sp>
        <p:nvSpPr>
          <p:cNvPr id="4" name="Rectangle: Rounded Corners 3">
            <a:extLst>
              <a:ext uri="{FF2B5EF4-FFF2-40B4-BE49-F238E27FC236}">
                <a16:creationId xmlns:a16="http://schemas.microsoft.com/office/drawing/2014/main" id="{ECD9E2AE-1027-EFC1-4A7C-630776E769BF}"/>
              </a:ext>
            </a:extLst>
          </p:cNvPr>
          <p:cNvSpPr/>
          <p:nvPr/>
        </p:nvSpPr>
        <p:spPr>
          <a:xfrm>
            <a:off x="13487400" y="5295900"/>
            <a:ext cx="2057400" cy="133510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App/website notifies supplier</a:t>
            </a:r>
          </a:p>
        </p:txBody>
      </p:sp>
      <p:cxnSp>
        <p:nvCxnSpPr>
          <p:cNvPr id="7" name="Straight Arrow Connector 6">
            <a:extLst>
              <a:ext uri="{FF2B5EF4-FFF2-40B4-BE49-F238E27FC236}">
                <a16:creationId xmlns:a16="http://schemas.microsoft.com/office/drawing/2014/main" id="{7F1B0AA8-D844-60B6-D934-CB3A6A8C6C52}"/>
              </a:ext>
            </a:extLst>
          </p:cNvPr>
          <p:cNvCxnSpPr>
            <a:cxnSpLocks/>
            <a:stCxn id="4" idx="2"/>
            <a:endCxn id="14" idx="0"/>
          </p:cNvCxnSpPr>
          <p:nvPr/>
        </p:nvCxnSpPr>
        <p:spPr>
          <a:xfrm>
            <a:off x="14516100" y="6631005"/>
            <a:ext cx="0" cy="10755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904F0ED3-0C41-5C13-27DD-AA197BC6DB92}"/>
              </a:ext>
            </a:extLst>
          </p:cNvPr>
          <p:cNvSpPr/>
          <p:nvPr/>
        </p:nvSpPr>
        <p:spPr>
          <a:xfrm>
            <a:off x="13487400" y="7706528"/>
            <a:ext cx="2057400" cy="133510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 confirms and approves order</a:t>
            </a:r>
          </a:p>
        </p:txBody>
      </p:sp>
      <p:cxnSp>
        <p:nvCxnSpPr>
          <p:cNvPr id="17" name="Straight Arrow Connector 16">
            <a:extLst>
              <a:ext uri="{FF2B5EF4-FFF2-40B4-BE49-F238E27FC236}">
                <a16:creationId xmlns:a16="http://schemas.microsoft.com/office/drawing/2014/main" id="{AB04BBD3-99F1-8646-FADD-EAF8D711D29E}"/>
              </a:ext>
            </a:extLst>
          </p:cNvPr>
          <p:cNvCxnSpPr>
            <a:cxnSpLocks/>
            <a:stCxn id="14" idx="1"/>
            <a:endCxn id="19" idx="3"/>
          </p:cNvCxnSpPr>
          <p:nvPr/>
        </p:nvCxnSpPr>
        <p:spPr>
          <a:xfrm flipH="1" flipV="1">
            <a:off x="12996862" y="8374080"/>
            <a:ext cx="4905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Rounded Corners 18">
            <a:extLst>
              <a:ext uri="{FF2B5EF4-FFF2-40B4-BE49-F238E27FC236}">
                <a16:creationId xmlns:a16="http://schemas.microsoft.com/office/drawing/2014/main" id="{4C9AE154-EF93-2881-2811-CC453E52A583}"/>
              </a:ext>
            </a:extLst>
          </p:cNvPr>
          <p:cNvSpPr/>
          <p:nvPr/>
        </p:nvSpPr>
        <p:spPr>
          <a:xfrm>
            <a:off x="10939462" y="7706527"/>
            <a:ext cx="2057400" cy="133510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 agrees with consumer and the delivery means and charges</a:t>
            </a:r>
          </a:p>
        </p:txBody>
      </p:sp>
      <p:cxnSp>
        <p:nvCxnSpPr>
          <p:cNvPr id="21" name="Straight Arrow Connector 20">
            <a:extLst>
              <a:ext uri="{FF2B5EF4-FFF2-40B4-BE49-F238E27FC236}">
                <a16:creationId xmlns:a16="http://schemas.microsoft.com/office/drawing/2014/main" id="{9CBDEEF6-0E37-680C-6883-E8C76938F40F}"/>
              </a:ext>
            </a:extLst>
          </p:cNvPr>
          <p:cNvCxnSpPr>
            <a:cxnSpLocks/>
            <a:stCxn id="19" idx="1"/>
            <a:endCxn id="30" idx="3"/>
          </p:cNvCxnSpPr>
          <p:nvPr/>
        </p:nvCxnSpPr>
        <p:spPr>
          <a:xfrm flipH="1">
            <a:off x="10448925" y="8374080"/>
            <a:ext cx="490537" cy="274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Rounded Corners 29">
            <a:extLst>
              <a:ext uri="{FF2B5EF4-FFF2-40B4-BE49-F238E27FC236}">
                <a16:creationId xmlns:a16="http://schemas.microsoft.com/office/drawing/2014/main" id="{C87A175B-590F-FC77-582D-7599F32078E4}"/>
              </a:ext>
            </a:extLst>
          </p:cNvPr>
          <p:cNvSpPr/>
          <p:nvPr/>
        </p:nvSpPr>
        <p:spPr>
          <a:xfrm>
            <a:off x="8391525" y="7733968"/>
            <a:ext cx="2057400" cy="133510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delivery payment is made to supplier either through app or direct to supplier </a:t>
            </a:r>
          </a:p>
        </p:txBody>
      </p:sp>
      <p:sp>
        <p:nvSpPr>
          <p:cNvPr id="42" name="Slide Number Placeholder 41">
            <a:extLst>
              <a:ext uri="{FF2B5EF4-FFF2-40B4-BE49-F238E27FC236}">
                <a16:creationId xmlns:a16="http://schemas.microsoft.com/office/drawing/2014/main" id="{E445B9C2-2710-AF69-D721-390DDCDDEC1E}"/>
              </a:ext>
            </a:extLst>
          </p:cNvPr>
          <p:cNvSpPr>
            <a:spLocks noGrp="1"/>
          </p:cNvSpPr>
          <p:nvPr>
            <p:ph type="sldNum" sz="quarter" idx="12"/>
          </p:nvPr>
        </p:nvSpPr>
        <p:spPr>
          <a:xfrm>
            <a:off x="0" y="9921875"/>
            <a:ext cx="2133600" cy="365125"/>
          </a:xfrm>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183164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7F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274311A-6CD5-D6EF-3B2A-915048C19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6177" y="7629525"/>
            <a:ext cx="4429125" cy="2657475"/>
          </a:xfrm>
          <a:prstGeom prst="rect">
            <a:avLst/>
          </a:prstGeom>
        </p:spPr>
      </p:pic>
      <p:sp>
        <p:nvSpPr>
          <p:cNvPr id="4" name="TextBox 4"/>
          <p:cNvSpPr txBox="1"/>
          <p:nvPr/>
        </p:nvSpPr>
        <p:spPr>
          <a:xfrm>
            <a:off x="4938051" y="1514610"/>
            <a:ext cx="9463749" cy="4554452"/>
          </a:xfrm>
          <a:prstGeom prst="rect">
            <a:avLst/>
          </a:prstGeom>
        </p:spPr>
        <p:txBody>
          <a:bodyPr wrap="square" lIns="0" tIns="0" rIns="0" bIns="0" rtlCol="0" anchor="t">
            <a:spAutoFit/>
          </a:bodyPr>
          <a:lstStyle/>
          <a:p>
            <a:pPr algn="l">
              <a:lnSpc>
                <a:spcPts val="4479"/>
              </a:lnSpc>
            </a:pPr>
            <a:r>
              <a:rPr lang="en-US" sz="3199" dirty="0">
                <a:solidFill>
                  <a:srgbClr val="000000"/>
                </a:solidFill>
                <a:latin typeface="Barlow Medium"/>
                <a:ea typeface="Barlow Medium"/>
                <a:cs typeface="Barlow Medium"/>
                <a:sym typeface="Barlow Medium"/>
              </a:rPr>
              <a:t>The poultry market is expanding rapidly with an estimate of global Market Size of $320 billion by 2025.</a:t>
            </a:r>
          </a:p>
          <a:p>
            <a:pPr algn="l">
              <a:lnSpc>
                <a:spcPts val="4479"/>
              </a:lnSpc>
            </a:pPr>
            <a:endParaRPr lang="en-US" sz="3199" dirty="0">
              <a:solidFill>
                <a:srgbClr val="000000"/>
              </a:solidFill>
              <a:latin typeface="Barlow Medium"/>
              <a:ea typeface="Barlow Medium"/>
              <a:cs typeface="Barlow Medium"/>
              <a:sym typeface="Barlow Medium"/>
            </a:endParaRPr>
          </a:p>
          <a:p>
            <a:pPr algn="l">
              <a:lnSpc>
                <a:spcPts val="4479"/>
              </a:lnSpc>
            </a:pPr>
            <a:r>
              <a:rPr lang="en-US" sz="3199" dirty="0">
                <a:solidFill>
                  <a:srgbClr val="000000"/>
                </a:solidFill>
                <a:latin typeface="Barlow Medium"/>
                <a:ea typeface="Barlow Medium"/>
                <a:cs typeface="Barlow Medium"/>
                <a:sym typeface="Barlow Medium"/>
              </a:rPr>
              <a:t>My target audience is: </a:t>
            </a:r>
          </a:p>
          <a:p>
            <a:pPr algn="l">
              <a:lnSpc>
                <a:spcPts val="4479"/>
              </a:lnSpc>
            </a:pPr>
            <a:r>
              <a:rPr lang="en-US" sz="3199" dirty="0">
                <a:solidFill>
                  <a:srgbClr val="000000"/>
                </a:solidFill>
                <a:latin typeface="Barlow Medium"/>
                <a:ea typeface="Barlow Medium"/>
                <a:cs typeface="Barlow Medium"/>
                <a:sym typeface="Barlow Medium"/>
              </a:rPr>
              <a:t>Households and restaurants seeking reliable and quality chicken sources. Chicken FITII is poised to capture a significant share of this growing market by addressing unmet needs.</a:t>
            </a:r>
          </a:p>
        </p:txBody>
      </p:sp>
      <p:sp>
        <p:nvSpPr>
          <p:cNvPr id="7" name="TextBox 7"/>
          <p:cNvSpPr txBox="1"/>
          <p:nvPr/>
        </p:nvSpPr>
        <p:spPr>
          <a:xfrm>
            <a:off x="5029200" y="7023334"/>
            <a:ext cx="9372600" cy="1091966"/>
          </a:xfrm>
          <a:prstGeom prst="rect">
            <a:avLst/>
          </a:prstGeom>
        </p:spPr>
        <p:txBody>
          <a:bodyPr wrap="square" lIns="0" tIns="0" rIns="0" bIns="0" rtlCol="0" anchor="t">
            <a:spAutoFit/>
          </a:bodyPr>
          <a:lstStyle/>
          <a:p>
            <a:pPr algn="l">
              <a:lnSpc>
                <a:spcPts val="4479"/>
              </a:lnSpc>
            </a:pPr>
            <a:r>
              <a:rPr lang="en-US" sz="3199" dirty="0">
                <a:solidFill>
                  <a:srgbClr val="000000"/>
                </a:solidFill>
                <a:latin typeface="Barlow Medium"/>
                <a:ea typeface="Barlow Medium"/>
                <a:cs typeface="Barlow Medium"/>
                <a:sym typeface="Barlow Medium"/>
              </a:rPr>
              <a:t>I want to capture the market in Nairobi county for the first year before expanding to other counties</a:t>
            </a:r>
          </a:p>
        </p:txBody>
      </p:sp>
      <p:pic>
        <p:nvPicPr>
          <p:cNvPr id="11" name="Picture 11"/>
          <p:cNvPicPr>
            <a:picLocks noChangeAspect="1"/>
          </p:cNvPicPr>
          <p:nvPr/>
        </p:nvPicPr>
        <p:blipFill>
          <a:blip r:embed="rId3"/>
          <a:stretch>
            <a:fillRect/>
          </a:stretch>
        </p:blipFill>
        <p:spPr>
          <a:xfrm>
            <a:off x="674552" y="6093467"/>
            <a:ext cx="4249772" cy="2479033"/>
          </a:xfrm>
          <a:prstGeom prst="rect">
            <a:avLst/>
          </a:prstGeom>
        </p:spPr>
      </p:pic>
      <p:pic>
        <p:nvPicPr>
          <p:cNvPr id="13" name="Picture 13"/>
          <p:cNvPicPr>
            <a:picLocks noChangeAspect="1"/>
          </p:cNvPicPr>
          <p:nvPr/>
        </p:nvPicPr>
        <p:blipFill>
          <a:blip r:embed="rId4"/>
          <a:stretch>
            <a:fillRect/>
          </a:stretch>
        </p:blipFill>
        <p:spPr>
          <a:xfrm>
            <a:off x="674552" y="1930507"/>
            <a:ext cx="3973648" cy="1919056"/>
          </a:xfrm>
          <a:prstGeom prst="rect">
            <a:avLst/>
          </a:prstGeom>
        </p:spPr>
      </p:pic>
      <p:sp>
        <p:nvSpPr>
          <p:cNvPr id="15" name="TextBox 15"/>
          <p:cNvSpPr txBox="1"/>
          <p:nvPr/>
        </p:nvSpPr>
        <p:spPr>
          <a:xfrm>
            <a:off x="1558682" y="0"/>
            <a:ext cx="9082750" cy="1176669"/>
          </a:xfrm>
          <a:prstGeom prst="rect">
            <a:avLst/>
          </a:prstGeom>
        </p:spPr>
        <p:txBody>
          <a:bodyPr lIns="0" tIns="0" rIns="0" bIns="0" rtlCol="0" anchor="t">
            <a:spAutoFit/>
          </a:bodyPr>
          <a:lstStyle/>
          <a:p>
            <a:pPr marL="0" lvl="0" indent="0" algn="l">
              <a:lnSpc>
                <a:spcPts val="9720"/>
              </a:lnSpc>
            </a:pPr>
            <a:r>
              <a:rPr lang="en-US" sz="6600" dirty="0">
                <a:solidFill>
                  <a:srgbClr val="0BB6BC"/>
                </a:solidFill>
                <a:ea typeface="Barlow Semi-Bold"/>
                <a:cs typeface="Barlow Semi-Bold"/>
                <a:sym typeface="Barlow Semi-Bold"/>
              </a:rPr>
              <a:t>Target Market</a:t>
            </a:r>
          </a:p>
        </p:txBody>
      </p:sp>
      <p:pic>
        <p:nvPicPr>
          <p:cNvPr id="19" name="Picture 18">
            <a:extLst>
              <a:ext uri="{FF2B5EF4-FFF2-40B4-BE49-F238E27FC236}">
                <a16:creationId xmlns:a16="http://schemas.microsoft.com/office/drawing/2014/main" id="{293E2998-3B54-5DE1-2E64-CF63EECC01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6075" y="854255"/>
            <a:ext cx="3971925" cy="5715000"/>
          </a:xfrm>
          <a:prstGeom prst="ellipse">
            <a:avLst/>
          </a:prstGeom>
          <a:ln>
            <a:noFill/>
          </a:ln>
          <a:effectLst>
            <a:softEdge rad="112500"/>
          </a:effectLst>
        </p:spPr>
      </p:pic>
      <p:sp>
        <p:nvSpPr>
          <p:cNvPr id="23" name="Slide Number Placeholder 22">
            <a:extLst>
              <a:ext uri="{FF2B5EF4-FFF2-40B4-BE49-F238E27FC236}">
                <a16:creationId xmlns:a16="http://schemas.microsoft.com/office/drawing/2014/main" id="{85EB81A5-0813-2350-4031-B323C33C636D}"/>
              </a:ext>
            </a:extLst>
          </p:cNvPr>
          <p:cNvSpPr>
            <a:spLocks noGrp="1"/>
          </p:cNvSpPr>
          <p:nvPr>
            <p:ph type="sldNum" sz="quarter" idx="12"/>
          </p:nvPr>
        </p:nvSpPr>
        <p:spPr>
          <a:xfrm>
            <a:off x="-19050" y="9921875"/>
            <a:ext cx="2133600" cy="365125"/>
          </a:xfrm>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806834"/>
            <a:ext cx="10172700" cy="8158644"/>
          </a:xfrm>
          <a:prstGeom prst="rect">
            <a:avLst/>
          </a:prstGeom>
        </p:spPr>
        <p:txBody>
          <a:bodyPr wrap="square" lIns="0" tIns="0" rIns="0" bIns="0" rtlCol="0" anchor="t">
            <a:spAutoFit/>
          </a:bodyPr>
          <a:lstStyle/>
          <a:p>
            <a:pPr algn="just">
              <a:lnSpc>
                <a:spcPts val="4499"/>
              </a:lnSpc>
            </a:pPr>
            <a:r>
              <a:rPr lang="en-US" sz="3200" dirty="0"/>
              <a:t>Nairobi County presents a substantial market opportunity for Chicken FITII, given its large and diverse population.</a:t>
            </a:r>
            <a:endParaRPr lang="en-US" sz="2800" dirty="0"/>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Total Population</a:t>
            </a:r>
            <a:r>
              <a:rPr kumimoji="0" lang="en-US" altLang="en-US" sz="2800" b="0" i="0" u="none" strike="noStrike" cap="none" normalizeH="0" baseline="0" dirty="0">
                <a:ln>
                  <a:noFill/>
                </a:ln>
                <a:solidFill>
                  <a:schemeClr val="tx1"/>
                </a:solidFill>
                <a:effectLst/>
                <a:latin typeface="Arial" panose="020B0604020202020204" pitchFamily="34" charset="0"/>
              </a:rPr>
              <a:t>: Approximately 4.4 million people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Households</a:t>
            </a:r>
            <a:r>
              <a:rPr kumimoji="0" lang="en-US" altLang="en-US" sz="2800" b="0" i="0" u="none" strike="noStrike" cap="none" normalizeH="0" baseline="0" dirty="0">
                <a:ln>
                  <a:noFill/>
                </a:ln>
                <a:solidFill>
                  <a:schemeClr val="tx1"/>
                </a:solidFill>
                <a:effectLst/>
                <a:latin typeface="Arial" panose="020B0604020202020204" pitchFamily="34" charset="0"/>
              </a:rPr>
              <a:t>: Around 1.3 million households</a:t>
            </a:r>
          </a:p>
          <a:p>
            <a:pPr marL="0" marR="0" lvl="0" indent="0" algn="just" defTabSz="914400" rtl="0" eaLnBrk="0" fontAlgn="base" latinLnBrk="0" hangingPunct="0">
              <a:lnSpc>
                <a:spcPct val="100000"/>
              </a:lnSpc>
              <a:spcBef>
                <a:spcPct val="0"/>
              </a:spcBef>
              <a:spcAft>
                <a:spcPct val="0"/>
              </a:spcAft>
              <a:buClrTx/>
              <a:buSzTx/>
              <a:tabLst/>
            </a:pPr>
            <a:r>
              <a:rPr lang="en-US" altLang="en-US" sz="2800" b="1" dirty="0">
                <a:latin typeface="Arial" panose="020B0604020202020204" pitchFamily="34" charset="0"/>
              </a:rPr>
              <a:t>Restaurants</a:t>
            </a:r>
            <a:r>
              <a:rPr lang="en-US" altLang="en-US" sz="2800" dirty="0">
                <a:latin typeface="Arial" panose="020B0604020202020204" pitchFamily="34" charset="0"/>
              </a:rPr>
              <a:t>: around 3000</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28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Tapping on to a quarter of that households and a half of the restaurants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2800" dirty="0">
                <a:latin typeface="Arial" panose="020B0604020202020204" pitchFamily="34" charset="0"/>
              </a:rPr>
              <a:t>My market size is </a:t>
            </a:r>
            <a:r>
              <a:rPr kumimoji="0" lang="en-US" altLang="en-US" sz="2800" b="0" i="0" u="none" strike="noStrike" cap="none" normalizeH="0" baseline="0" dirty="0">
                <a:ln>
                  <a:noFill/>
                </a:ln>
                <a:solidFill>
                  <a:schemeClr val="tx1"/>
                </a:solidFill>
                <a:effectLst/>
                <a:latin typeface="Arial" panose="020B0604020202020204" pitchFamily="34" charset="0"/>
              </a:rPr>
              <a:t> around: 325.1K</a:t>
            </a:r>
          </a:p>
          <a:p>
            <a:pPr marL="0" marR="0" lvl="0" indent="0" algn="just" defTabSz="914400" rtl="0" eaLnBrk="0" fontAlgn="base" latinLnBrk="0" hangingPunct="0">
              <a:lnSpc>
                <a:spcPct val="100000"/>
              </a:lnSpc>
              <a:spcBef>
                <a:spcPct val="0"/>
              </a:spcBef>
              <a:spcAft>
                <a:spcPct val="0"/>
              </a:spcAft>
              <a:buClrTx/>
              <a:buSzTx/>
              <a:tabLst/>
            </a:pPr>
            <a:r>
              <a:rPr lang="en-US" altLang="en-US" sz="2800" dirty="0">
                <a:latin typeface="Arial" panose="020B0604020202020204" pitchFamily="34" charset="0"/>
              </a:rPr>
              <a:t>This is my </a:t>
            </a:r>
            <a:r>
              <a:rPr lang="en-US" altLang="en-US" sz="2800" b="1" dirty="0">
                <a:latin typeface="Arial" panose="020B0604020202020204" pitchFamily="34" charset="0"/>
              </a:rPr>
              <a:t>Total Available market ( TAM ) </a:t>
            </a:r>
            <a:r>
              <a:rPr lang="en-US" altLang="en-US" sz="2800" dirty="0">
                <a:latin typeface="Arial" panose="020B0604020202020204" pitchFamily="34" charset="0"/>
              </a:rPr>
              <a:t>= 325.1K</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2800" b="1" dirty="0">
                <a:latin typeface="Arial" panose="020B0604020202020204" pitchFamily="34" charset="0"/>
              </a:rPr>
              <a:t>My SAM ( Serviceable available market )</a:t>
            </a:r>
            <a:r>
              <a:rPr lang="en-US" altLang="en-US" sz="2800" dirty="0">
                <a:latin typeface="Arial" panose="020B0604020202020204" pitchFamily="34" charset="0"/>
              </a:rPr>
              <a:t> = taking 60% of TAM = 195.06K</a:t>
            </a:r>
          </a:p>
          <a:p>
            <a:pPr marL="0" marR="0" lvl="0" indent="0" algn="just" defTabSz="914400" rtl="0" eaLnBrk="0" fontAlgn="base" latinLnBrk="0" hangingPunct="0">
              <a:lnSpc>
                <a:spcPct val="100000"/>
              </a:lnSpc>
              <a:spcBef>
                <a:spcPct val="0"/>
              </a:spcBef>
              <a:spcAft>
                <a:spcPct val="0"/>
              </a:spcAft>
              <a:buClrTx/>
              <a:buSzTx/>
              <a:tabLst/>
            </a:pPr>
            <a:r>
              <a:rPr lang="en-US" altLang="en-US" sz="2800" dirty="0">
                <a:latin typeface="Arial" panose="020B0604020202020204" pitchFamily="34" charset="0"/>
              </a:rPr>
              <a:t>Looking at the market, I can reach to 20% of the restaurants and household.</a:t>
            </a:r>
          </a:p>
          <a:p>
            <a:pPr marL="0" marR="0" lvl="0" indent="0" algn="just" defTabSz="914400" rtl="0" eaLnBrk="0" fontAlgn="base" latinLnBrk="0" hangingPunct="0">
              <a:lnSpc>
                <a:spcPct val="100000"/>
              </a:lnSpc>
              <a:spcBef>
                <a:spcPct val="0"/>
              </a:spcBef>
              <a:spcAft>
                <a:spcPct val="0"/>
              </a:spcAft>
              <a:buClrTx/>
              <a:buSzTx/>
              <a:tabLst/>
            </a:pPr>
            <a:r>
              <a:rPr lang="en-US" altLang="en-US" sz="2800" b="1" dirty="0">
                <a:latin typeface="Arial" panose="020B0604020202020204" pitchFamily="34" charset="0"/>
              </a:rPr>
              <a:t>My SOM ( serviceable obtainable market ) </a:t>
            </a:r>
            <a:r>
              <a:rPr lang="en-US" altLang="en-US" sz="2800" dirty="0">
                <a:latin typeface="Arial" panose="020B0604020202020204" pitchFamily="34" charset="0"/>
              </a:rPr>
              <a:t>=  20% of SAM = 39.012K</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algn="just">
              <a:lnSpc>
                <a:spcPts val="4499"/>
              </a:lnSpc>
            </a:pPr>
            <a:endParaRPr lang="en-US" sz="3200" dirty="0"/>
          </a:p>
        </p:txBody>
      </p:sp>
      <p:sp>
        <p:nvSpPr>
          <p:cNvPr id="4" name="TextBox 4"/>
          <p:cNvSpPr txBox="1"/>
          <p:nvPr/>
        </p:nvSpPr>
        <p:spPr>
          <a:xfrm>
            <a:off x="1028700" y="622869"/>
            <a:ext cx="6896736" cy="1176669"/>
          </a:xfrm>
          <a:prstGeom prst="rect">
            <a:avLst/>
          </a:prstGeom>
        </p:spPr>
        <p:txBody>
          <a:bodyPr lIns="0" tIns="0" rIns="0" bIns="0" rtlCol="0" anchor="t">
            <a:spAutoFit/>
          </a:bodyPr>
          <a:lstStyle/>
          <a:p>
            <a:pPr marL="0" lvl="0" indent="0" algn="l">
              <a:lnSpc>
                <a:spcPts val="9720"/>
              </a:lnSpc>
              <a:spcBef>
                <a:spcPct val="0"/>
              </a:spcBef>
            </a:pPr>
            <a:r>
              <a:rPr lang="en-US" sz="6600" dirty="0">
                <a:solidFill>
                  <a:srgbClr val="0BB6BC"/>
                </a:solidFill>
                <a:ea typeface="Barlow Bold"/>
                <a:cs typeface="Barlow Bold"/>
                <a:sym typeface="Barlow Bold"/>
              </a:rPr>
              <a:t>Market Size</a:t>
            </a:r>
          </a:p>
        </p:txBody>
      </p:sp>
      <p:graphicFrame>
        <p:nvGraphicFramePr>
          <p:cNvPr id="10" name="Chart 9">
            <a:extLst>
              <a:ext uri="{FF2B5EF4-FFF2-40B4-BE49-F238E27FC236}">
                <a16:creationId xmlns:a16="http://schemas.microsoft.com/office/drawing/2014/main" id="{E4F9BC55-C9CB-51BA-2ED1-EA14B9C946DE}"/>
              </a:ext>
            </a:extLst>
          </p:cNvPr>
          <p:cNvGraphicFramePr/>
          <p:nvPr>
            <p:extLst>
              <p:ext uri="{D42A27DB-BD31-4B8C-83A1-F6EECF244321}">
                <p14:modId xmlns:p14="http://schemas.microsoft.com/office/powerpoint/2010/main" val="1829754015"/>
              </p:ext>
            </p:extLst>
          </p:nvPr>
        </p:nvGraphicFramePr>
        <p:xfrm>
          <a:off x="11193294" y="2247900"/>
          <a:ext cx="6705600" cy="4800600"/>
        </p:xfrm>
        <a:graphic>
          <a:graphicData uri="http://schemas.openxmlformats.org/drawingml/2006/chart">
            <c:chart xmlns:c="http://schemas.openxmlformats.org/drawingml/2006/chart" xmlns:r="http://schemas.openxmlformats.org/officeDocument/2006/relationships" r:id="rId2"/>
          </a:graphicData>
        </a:graphic>
      </p:graphicFrame>
      <p:sp>
        <p:nvSpPr>
          <p:cNvPr id="14" name="Slide Number Placeholder 13">
            <a:extLst>
              <a:ext uri="{FF2B5EF4-FFF2-40B4-BE49-F238E27FC236}">
                <a16:creationId xmlns:a16="http://schemas.microsoft.com/office/drawing/2014/main" id="{8CDE37A9-C17E-D15E-6122-513239BA9A98}"/>
              </a:ext>
            </a:extLst>
          </p:cNvPr>
          <p:cNvSpPr>
            <a:spLocks noGrp="1"/>
          </p:cNvSpPr>
          <p:nvPr>
            <p:ph type="sldNum" sz="quarter" idx="12"/>
          </p:nvPr>
        </p:nvSpPr>
        <p:spPr>
          <a:xfrm>
            <a:off x="0" y="9902825"/>
            <a:ext cx="2133600" cy="365125"/>
          </a:xfrm>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0C69C0F-1099-5EFE-D8DB-4950F7505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6075" y="4977893"/>
            <a:ext cx="3971925" cy="5715000"/>
          </a:xfrm>
          <a:prstGeom prst="rect">
            <a:avLst/>
          </a:prstGeom>
        </p:spPr>
      </p:pic>
      <p:sp>
        <p:nvSpPr>
          <p:cNvPr id="2" name="AutoShape 2"/>
          <p:cNvSpPr/>
          <p:nvPr/>
        </p:nvSpPr>
        <p:spPr>
          <a:xfrm>
            <a:off x="1703359" y="3971075"/>
            <a:ext cx="14881282" cy="602142"/>
          </a:xfrm>
          <a:prstGeom prst="rect">
            <a:avLst/>
          </a:prstGeom>
          <a:solidFill>
            <a:srgbClr val="90113E">
              <a:alpha val="1961"/>
            </a:srgbClr>
          </a:solidFill>
        </p:spPr>
      </p:sp>
      <p:sp>
        <p:nvSpPr>
          <p:cNvPr id="3" name="AutoShape 3"/>
          <p:cNvSpPr/>
          <p:nvPr/>
        </p:nvSpPr>
        <p:spPr>
          <a:xfrm>
            <a:off x="1703359" y="5158824"/>
            <a:ext cx="14881282" cy="602142"/>
          </a:xfrm>
          <a:prstGeom prst="rect">
            <a:avLst/>
          </a:prstGeom>
          <a:solidFill>
            <a:srgbClr val="90113E">
              <a:alpha val="1961"/>
            </a:srgbClr>
          </a:solidFill>
        </p:spPr>
      </p:sp>
      <p:sp>
        <p:nvSpPr>
          <p:cNvPr id="4" name="AutoShape 4"/>
          <p:cNvSpPr/>
          <p:nvPr/>
        </p:nvSpPr>
        <p:spPr>
          <a:xfrm>
            <a:off x="1703359" y="6346573"/>
            <a:ext cx="14881282" cy="602142"/>
          </a:xfrm>
          <a:prstGeom prst="rect">
            <a:avLst/>
          </a:prstGeom>
          <a:solidFill>
            <a:srgbClr val="90113E">
              <a:alpha val="1961"/>
            </a:srgbClr>
          </a:solidFill>
        </p:spPr>
      </p:sp>
      <p:sp>
        <p:nvSpPr>
          <p:cNvPr id="5" name="AutoShape 5"/>
          <p:cNvSpPr/>
          <p:nvPr/>
        </p:nvSpPr>
        <p:spPr>
          <a:xfrm>
            <a:off x="1703359" y="7534322"/>
            <a:ext cx="14881282" cy="602142"/>
          </a:xfrm>
          <a:prstGeom prst="rect">
            <a:avLst/>
          </a:prstGeom>
          <a:solidFill>
            <a:srgbClr val="90113E">
              <a:alpha val="1961"/>
            </a:srgbClr>
          </a:solidFill>
        </p:spPr>
      </p:sp>
      <p:sp>
        <p:nvSpPr>
          <p:cNvPr id="6" name="AutoShape 6"/>
          <p:cNvSpPr/>
          <p:nvPr/>
        </p:nvSpPr>
        <p:spPr>
          <a:xfrm>
            <a:off x="-602092" y="8998522"/>
            <a:ext cx="18890092" cy="2585870"/>
          </a:xfrm>
          <a:prstGeom prst="rect">
            <a:avLst/>
          </a:prstGeom>
          <a:solidFill>
            <a:srgbClr val="90113E"/>
          </a:solidFill>
        </p:spPr>
      </p:sp>
      <p:grpSp>
        <p:nvGrpSpPr>
          <p:cNvPr id="7" name="Group 7"/>
          <p:cNvGrpSpPr>
            <a:grpSpLocks noChangeAspect="1"/>
          </p:cNvGrpSpPr>
          <p:nvPr/>
        </p:nvGrpSpPr>
        <p:grpSpPr>
          <a:xfrm>
            <a:off x="0" y="0"/>
            <a:ext cx="6812379" cy="8998522"/>
            <a:chOff x="0" y="0"/>
            <a:chExt cx="6438900" cy="8505190"/>
          </a:xfrm>
        </p:grpSpPr>
        <p:sp>
          <p:nvSpPr>
            <p:cNvPr id="8" name="Freeform 8"/>
            <p:cNvSpPr/>
            <p:nvPr/>
          </p:nvSpPr>
          <p:spPr>
            <a:xfrm>
              <a:off x="0" y="0"/>
              <a:ext cx="6438900" cy="8505190"/>
            </a:xfrm>
            <a:custGeom>
              <a:avLst/>
              <a:gdLst/>
              <a:ahLst/>
              <a:cxnLst/>
              <a:rect l="l" t="t" r="r" b="b"/>
              <a:pathLst>
                <a:path w="6438900" h="8505190">
                  <a:moveTo>
                    <a:pt x="4916170" y="8505190"/>
                  </a:moveTo>
                  <a:lnTo>
                    <a:pt x="4627880" y="8505190"/>
                  </a:lnTo>
                  <a:lnTo>
                    <a:pt x="0" y="8072120"/>
                  </a:lnTo>
                  <a:lnTo>
                    <a:pt x="0" y="4405630"/>
                  </a:lnTo>
                  <a:lnTo>
                    <a:pt x="910590" y="0"/>
                  </a:lnTo>
                  <a:lnTo>
                    <a:pt x="6438900" y="0"/>
                  </a:lnTo>
                  <a:lnTo>
                    <a:pt x="6438900" y="671830"/>
                  </a:lnTo>
                  <a:lnTo>
                    <a:pt x="4916170" y="8505190"/>
                  </a:lnTo>
                  <a:close/>
                </a:path>
              </a:pathLst>
            </a:custGeom>
            <a:blipFill>
              <a:blip r:embed="rId3"/>
              <a:stretch>
                <a:fillRect l="-65869" r="-65869"/>
              </a:stretch>
            </a:blipFill>
          </p:spPr>
        </p:sp>
        <p:sp>
          <p:nvSpPr>
            <p:cNvPr id="9" name="Freeform 9"/>
            <p:cNvSpPr/>
            <p:nvPr/>
          </p:nvSpPr>
          <p:spPr>
            <a:xfrm>
              <a:off x="0" y="0"/>
              <a:ext cx="6438900" cy="8505190"/>
            </a:xfrm>
            <a:custGeom>
              <a:avLst/>
              <a:gdLst/>
              <a:ahLst/>
              <a:cxnLst/>
              <a:rect l="l" t="t" r="r" b="b"/>
              <a:pathLst>
                <a:path w="6438900" h="8505190">
                  <a:moveTo>
                    <a:pt x="910590" y="0"/>
                  </a:moveTo>
                  <a:lnTo>
                    <a:pt x="1898650" y="289560"/>
                  </a:lnTo>
                  <a:lnTo>
                    <a:pt x="0" y="4405630"/>
                  </a:lnTo>
                  <a:lnTo>
                    <a:pt x="910590" y="0"/>
                  </a:lnTo>
                  <a:close/>
                  <a:moveTo>
                    <a:pt x="3253740" y="8047990"/>
                  </a:moveTo>
                  <a:lnTo>
                    <a:pt x="4916170" y="8505190"/>
                  </a:lnTo>
                  <a:lnTo>
                    <a:pt x="6438900" y="671830"/>
                  </a:lnTo>
                  <a:lnTo>
                    <a:pt x="3253740" y="8047990"/>
                  </a:lnTo>
                  <a:close/>
                </a:path>
              </a:pathLst>
            </a:custGeom>
            <a:solidFill>
              <a:srgbClr val="0BB6BC"/>
            </a:solidFill>
          </p:spPr>
        </p:sp>
      </p:grpSp>
      <p:sp>
        <p:nvSpPr>
          <p:cNvPr id="11" name="TextBox 11"/>
          <p:cNvSpPr txBox="1"/>
          <p:nvPr/>
        </p:nvSpPr>
        <p:spPr>
          <a:xfrm>
            <a:off x="8508761" y="257175"/>
            <a:ext cx="8750539" cy="1238250"/>
          </a:xfrm>
          <a:prstGeom prst="rect">
            <a:avLst/>
          </a:prstGeom>
        </p:spPr>
        <p:txBody>
          <a:bodyPr lIns="0" tIns="0" rIns="0" bIns="0" rtlCol="0" anchor="t">
            <a:spAutoFit/>
          </a:bodyPr>
          <a:lstStyle/>
          <a:p>
            <a:pPr marL="0" lvl="0" indent="0" algn="ctr">
              <a:lnSpc>
                <a:spcPts val="9719"/>
              </a:lnSpc>
            </a:pPr>
            <a:r>
              <a:rPr lang="en-US" sz="8099">
                <a:solidFill>
                  <a:srgbClr val="0BB6BC"/>
                </a:solidFill>
                <a:latin typeface="Barlow Bold"/>
                <a:ea typeface="Barlow Bold"/>
                <a:cs typeface="Barlow Bold"/>
                <a:sym typeface="Barlow Bold"/>
              </a:rPr>
              <a:t>Competitors</a:t>
            </a:r>
          </a:p>
        </p:txBody>
      </p:sp>
      <p:sp>
        <p:nvSpPr>
          <p:cNvPr id="13" name="TextBox 12">
            <a:extLst>
              <a:ext uri="{FF2B5EF4-FFF2-40B4-BE49-F238E27FC236}">
                <a16:creationId xmlns:a16="http://schemas.microsoft.com/office/drawing/2014/main" id="{081B7806-BB09-3F71-36F5-65885A1CFD6B}"/>
              </a:ext>
            </a:extLst>
          </p:cNvPr>
          <p:cNvSpPr txBox="1"/>
          <p:nvPr/>
        </p:nvSpPr>
        <p:spPr>
          <a:xfrm>
            <a:off x="7231480" y="2829223"/>
            <a:ext cx="9353162" cy="3539430"/>
          </a:xfrm>
          <a:prstGeom prst="rect">
            <a:avLst/>
          </a:prstGeom>
          <a:noFill/>
        </p:spPr>
        <p:txBody>
          <a:bodyPr wrap="square" rtlCol="0">
            <a:spAutoFit/>
          </a:bodyPr>
          <a:lstStyle/>
          <a:p>
            <a:r>
              <a:rPr lang="en-US" sz="4000" b="1" dirty="0"/>
              <a:t>Standing Out in a Crowded Market</a:t>
            </a:r>
          </a:p>
          <a:p>
            <a:endParaRPr lang="en-US" sz="4000" b="1" dirty="0"/>
          </a:p>
          <a:p>
            <a:r>
              <a:rPr lang="en-US" sz="3600" b="1" dirty="0"/>
              <a:t>Competitors:</a:t>
            </a:r>
          </a:p>
          <a:p>
            <a:pPr marL="571500" indent="-571500">
              <a:buFont typeface="Arial" panose="020B0604020202020204" pitchFamily="34" charset="0"/>
              <a:buChar char="•"/>
            </a:pPr>
            <a:r>
              <a:rPr lang="en-US" sz="3600" dirty="0"/>
              <a:t>Direct farm-to-table services.</a:t>
            </a:r>
          </a:p>
          <a:p>
            <a:pPr marL="571500" indent="-571500">
              <a:buFont typeface="Arial" panose="020B0604020202020204" pitchFamily="34" charset="0"/>
              <a:buChar char="•"/>
            </a:pPr>
            <a:r>
              <a:rPr lang="en-US" sz="3600" dirty="0"/>
              <a:t>Traditional grocery delivery apps.</a:t>
            </a:r>
          </a:p>
          <a:p>
            <a:pPr marL="571500" indent="-571500">
              <a:buFont typeface="Arial" panose="020B0604020202020204" pitchFamily="34" charset="0"/>
              <a:buChar char="•"/>
            </a:pPr>
            <a:r>
              <a:rPr lang="en-US" sz="3600" dirty="0"/>
              <a:t>Specialty food delivery services.</a:t>
            </a:r>
          </a:p>
        </p:txBody>
      </p:sp>
      <p:sp>
        <p:nvSpPr>
          <p:cNvPr id="19" name="Slide Number Placeholder 18">
            <a:extLst>
              <a:ext uri="{FF2B5EF4-FFF2-40B4-BE49-F238E27FC236}">
                <a16:creationId xmlns:a16="http://schemas.microsoft.com/office/drawing/2014/main" id="{6FE789CB-2047-5C0A-0160-4B03CE2E2AFB}"/>
              </a:ext>
            </a:extLst>
          </p:cNvPr>
          <p:cNvSpPr>
            <a:spLocks noGrp="1"/>
          </p:cNvSpPr>
          <p:nvPr>
            <p:ph type="sldNum" sz="quarter" idx="12"/>
          </p:nvPr>
        </p:nvSpPr>
        <p:spPr>
          <a:xfrm>
            <a:off x="0" y="10104437"/>
            <a:ext cx="2133600" cy="365125"/>
          </a:xfrm>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8FC0C1-821C-8FD3-7BE9-42E1ADBF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1840" y="4559840"/>
            <a:ext cx="3971925" cy="5715000"/>
          </a:xfrm>
          <a:prstGeom prst="rect">
            <a:avLst/>
          </a:prstGeom>
        </p:spPr>
      </p:pic>
      <p:grpSp>
        <p:nvGrpSpPr>
          <p:cNvPr id="2" name="Group 2"/>
          <p:cNvGrpSpPr/>
          <p:nvPr/>
        </p:nvGrpSpPr>
        <p:grpSpPr>
          <a:xfrm>
            <a:off x="3105725" y="1028700"/>
            <a:ext cx="13944632" cy="1985652"/>
            <a:chOff x="0" y="0"/>
            <a:chExt cx="18592843" cy="2647536"/>
          </a:xfrm>
        </p:grpSpPr>
        <p:sp>
          <p:nvSpPr>
            <p:cNvPr id="3" name="TextBox 3"/>
            <p:cNvSpPr txBox="1"/>
            <p:nvPr/>
          </p:nvSpPr>
          <p:spPr>
            <a:xfrm>
              <a:off x="0" y="0"/>
              <a:ext cx="18592843" cy="1638300"/>
            </a:xfrm>
            <a:prstGeom prst="rect">
              <a:avLst/>
            </a:prstGeom>
          </p:spPr>
          <p:txBody>
            <a:bodyPr lIns="0" tIns="0" rIns="0" bIns="0" rtlCol="0" anchor="t">
              <a:spAutoFit/>
            </a:bodyPr>
            <a:lstStyle/>
            <a:p>
              <a:pPr marL="0" lvl="0" indent="0" algn="l">
                <a:lnSpc>
                  <a:spcPts val="9720"/>
                </a:lnSpc>
              </a:pPr>
              <a:r>
                <a:rPr lang="en-US" sz="8100">
                  <a:solidFill>
                    <a:srgbClr val="0BB6BC"/>
                  </a:solidFill>
                  <a:latin typeface="Barlow Bold"/>
                  <a:ea typeface="Barlow Bold"/>
                  <a:cs typeface="Barlow Bold"/>
                  <a:sym typeface="Barlow Bold"/>
                </a:rPr>
                <a:t>Competitive Advantage</a:t>
              </a:r>
            </a:p>
          </p:txBody>
        </p:sp>
        <p:sp>
          <p:nvSpPr>
            <p:cNvPr id="4" name="TextBox 4"/>
            <p:cNvSpPr txBox="1"/>
            <p:nvPr/>
          </p:nvSpPr>
          <p:spPr>
            <a:xfrm>
              <a:off x="0" y="1939934"/>
              <a:ext cx="16429858" cy="707602"/>
            </a:xfrm>
            <a:prstGeom prst="rect">
              <a:avLst/>
            </a:prstGeom>
          </p:spPr>
          <p:txBody>
            <a:bodyPr lIns="0" tIns="0" rIns="0" bIns="0" rtlCol="0" anchor="t">
              <a:spAutoFit/>
            </a:bodyPr>
            <a:lstStyle/>
            <a:p>
              <a:pPr algn="l">
                <a:lnSpc>
                  <a:spcPts val="4479"/>
                </a:lnSpc>
              </a:pPr>
              <a:r>
                <a:rPr lang="en-US" sz="3600" dirty="0">
                  <a:solidFill>
                    <a:srgbClr val="90113E"/>
                  </a:solidFill>
                  <a:latin typeface="Barlow Medium"/>
                  <a:ea typeface="Barlow Medium"/>
                  <a:cs typeface="Barlow Medium"/>
                  <a:sym typeface="Barlow Medium"/>
                </a:rPr>
                <a:t>What makes us unique? </a:t>
              </a:r>
            </a:p>
          </p:txBody>
        </p:sp>
      </p:grpSp>
      <p:sp>
        <p:nvSpPr>
          <p:cNvPr id="5" name="AutoShape 5"/>
          <p:cNvSpPr/>
          <p:nvPr/>
        </p:nvSpPr>
        <p:spPr>
          <a:xfrm>
            <a:off x="0" y="0"/>
            <a:ext cx="1902317" cy="10287000"/>
          </a:xfrm>
          <a:prstGeom prst="rect">
            <a:avLst/>
          </a:prstGeom>
          <a:solidFill>
            <a:srgbClr val="90113E"/>
          </a:solidFill>
        </p:spPr>
      </p:sp>
      <p:sp>
        <p:nvSpPr>
          <p:cNvPr id="6" name="Freeform 6"/>
          <p:cNvSpPr/>
          <p:nvPr/>
        </p:nvSpPr>
        <p:spPr>
          <a:xfrm>
            <a:off x="-1902317" y="-84320"/>
            <a:ext cx="3804634" cy="10455640"/>
          </a:xfrm>
          <a:custGeom>
            <a:avLst/>
            <a:gdLst/>
            <a:ahLst/>
            <a:cxnLst/>
            <a:rect l="l" t="t" r="r" b="b"/>
            <a:pathLst>
              <a:path w="3804634" h="10455640">
                <a:moveTo>
                  <a:pt x="0" y="0"/>
                </a:moveTo>
                <a:lnTo>
                  <a:pt x="3804634" y="0"/>
                </a:lnTo>
                <a:lnTo>
                  <a:pt x="3804634" y="10455640"/>
                </a:lnTo>
                <a:lnTo>
                  <a:pt x="0" y="10455640"/>
                </a:lnTo>
                <a:lnTo>
                  <a:pt x="0" y="0"/>
                </a:lnTo>
                <a:close/>
              </a:path>
            </a:pathLst>
          </a:custGeom>
          <a:blipFill>
            <a:blip r:embed="rId3">
              <a:extLst>
                <a:ext uri="{96DAC541-7B7A-43D3-8B79-37D633B846F1}">
                  <asvg:svgBlip xmlns:asvg="http://schemas.microsoft.com/office/drawing/2016/SVG/main" r:embed="rId4"/>
                </a:ext>
              </a:extLst>
            </a:blip>
            <a:stretch>
              <a:fillRect r="-174813"/>
            </a:stretch>
          </a:blipFill>
        </p:spPr>
      </p:sp>
      <p:sp>
        <p:nvSpPr>
          <p:cNvPr id="8" name="TextBox 7">
            <a:extLst>
              <a:ext uri="{FF2B5EF4-FFF2-40B4-BE49-F238E27FC236}">
                <a16:creationId xmlns:a16="http://schemas.microsoft.com/office/drawing/2014/main" id="{06CD3B97-4757-A39D-B496-1463C5BE9C59}"/>
              </a:ext>
            </a:extLst>
          </p:cNvPr>
          <p:cNvSpPr txBox="1"/>
          <p:nvPr/>
        </p:nvSpPr>
        <p:spPr>
          <a:xfrm>
            <a:off x="3105725" y="3771900"/>
            <a:ext cx="13944632" cy="4216539"/>
          </a:xfrm>
          <a:prstGeom prst="rect">
            <a:avLst/>
          </a:prstGeom>
          <a:noFill/>
        </p:spPr>
        <p:txBody>
          <a:bodyPr wrap="square" rtlCol="0">
            <a:spAutoFit/>
          </a:bodyPr>
          <a:lstStyle/>
          <a:p>
            <a:r>
              <a:rPr lang="en-US" sz="4800" b="1" dirty="0"/>
              <a:t>Our Edge:</a:t>
            </a:r>
          </a:p>
          <a:p>
            <a:r>
              <a:rPr lang="en-US" sz="4000" dirty="0"/>
              <a:t> </a:t>
            </a:r>
            <a:r>
              <a:rPr lang="en-US" sz="3600" dirty="0">
                <a:solidFill>
                  <a:srgbClr val="00B050"/>
                </a:solidFill>
              </a:rPr>
              <a:t>Exclusive focus on chicken.</a:t>
            </a:r>
          </a:p>
          <a:p>
            <a:pPr marL="457200" indent="-457200">
              <a:buFont typeface="Arial" panose="020B0604020202020204" pitchFamily="34" charset="0"/>
              <a:buChar char="•"/>
            </a:pPr>
            <a:r>
              <a:rPr lang="en-US" sz="3600" dirty="0"/>
              <a:t>Comprehensive supplier marketplace.</a:t>
            </a:r>
          </a:p>
          <a:p>
            <a:pPr marL="457200" indent="-457200">
              <a:buFont typeface="Arial" panose="020B0604020202020204" pitchFamily="34" charset="0"/>
              <a:buChar char="•"/>
            </a:pPr>
            <a:r>
              <a:rPr lang="en-US" sz="3600" dirty="0"/>
              <a:t>Rigorous quality assurance.</a:t>
            </a:r>
          </a:p>
          <a:p>
            <a:pPr marL="457200" indent="-457200">
              <a:buFont typeface="Arial" panose="020B0604020202020204" pitchFamily="34" charset="0"/>
              <a:buChar char="•"/>
            </a:pPr>
            <a:r>
              <a:rPr lang="en-US" sz="3600" dirty="0"/>
              <a:t>Superior user experience.</a:t>
            </a:r>
          </a:p>
          <a:p>
            <a:endParaRPr lang="en-US" sz="3600" dirty="0"/>
          </a:p>
          <a:p>
            <a:r>
              <a:rPr lang="en-US" sz="3600" dirty="0"/>
              <a:t>.</a:t>
            </a:r>
          </a:p>
        </p:txBody>
      </p:sp>
      <p:sp>
        <p:nvSpPr>
          <p:cNvPr id="14" name="Slide Number Placeholder 13">
            <a:extLst>
              <a:ext uri="{FF2B5EF4-FFF2-40B4-BE49-F238E27FC236}">
                <a16:creationId xmlns:a16="http://schemas.microsoft.com/office/drawing/2014/main" id="{59C48F85-833D-ED24-88BA-6CFB0CA4ADE9}"/>
              </a:ext>
            </a:extLst>
          </p:cNvPr>
          <p:cNvSpPr>
            <a:spLocks noGrp="1"/>
          </p:cNvSpPr>
          <p:nvPr>
            <p:ph type="sldNum" sz="quarter" idx="12"/>
          </p:nvPr>
        </p:nvSpPr>
        <p:spPr>
          <a:xfrm>
            <a:off x="0" y="9909715"/>
            <a:ext cx="2133600" cy="365125"/>
          </a:xfrm>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1210</Words>
  <Application>Microsoft Office PowerPoint</Application>
  <PresentationFormat>Custom</PresentationFormat>
  <Paragraphs>189</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Barlow</vt:lpstr>
      <vt:lpstr>Open Sans</vt:lpstr>
      <vt:lpstr>Open Sans Bold</vt:lpstr>
      <vt:lpstr>Barlow Bold</vt:lpstr>
      <vt:lpstr>Barlow Medium</vt:lpstr>
      <vt:lpstr>Canva Sans</vt:lpstr>
      <vt:lpstr>Barlow Semi-Bold</vt:lpstr>
      <vt:lpstr>Inter Bold</vt:lpstr>
      <vt:lpstr>Calibri</vt:lpstr>
      <vt:lpstr>Open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PLP Standard Pitch Deck Template</dc:title>
  <cp:lastModifiedBy>Mickey Gonak</cp:lastModifiedBy>
  <cp:revision>77</cp:revision>
  <dcterms:created xsi:type="dcterms:W3CDTF">2006-08-16T00:00:00Z</dcterms:created>
  <dcterms:modified xsi:type="dcterms:W3CDTF">2024-07-31T11:06:56Z</dcterms:modified>
  <dc:identifier>DAGGtgZmv3Y</dc:identifier>
</cp:coreProperties>
</file>